
<file path=[Content_Types].xml><?xml version="1.0" encoding="utf-8"?>
<Types xmlns="http://schemas.openxmlformats.org/package/2006/content-types">
  <Default Extension="png" ContentType="image/png"/>
  <Default Extension="mp3" ContentType="audio/mpe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2.xml" ContentType="application/vnd.openxmlformats-officedocument.presentationml.tags+xml"/>
  <Override PartName="/ppt/notesSlides/notesSlide9.xml" ContentType="application/vnd.openxmlformats-officedocument.presentationml.notesSlide+xml"/>
  <Override PartName="/ppt/tags/tag3.xml" ContentType="application/vnd.openxmlformats-officedocument.presentationml.tags+xml"/>
  <Override PartName="/ppt/notesSlides/notesSlide10.xml" ContentType="application/vnd.openxmlformats-officedocument.presentationml.notesSlide+xml"/>
  <Override PartName="/ppt/tags/tag4.xml" ContentType="application/vnd.openxmlformats-officedocument.presentationml.tags+xml"/>
  <Override PartName="/ppt/notesSlides/notesSlide11.xml" ContentType="application/vnd.openxmlformats-officedocument.presentationml.notesSlide+xml"/>
  <Override PartName="/ppt/tags/tag5.xml" ContentType="application/vnd.openxmlformats-officedocument.presentationml.tags+xml"/>
  <Override PartName="/ppt/notesSlides/notesSlide12.xml" ContentType="application/vnd.openxmlformats-officedocument.presentationml.notesSlide+xml"/>
  <Override PartName="/ppt/tags/tag6.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handoutMasterIdLst>
    <p:handoutMasterId r:id="rId22"/>
  </p:handoutMasterIdLst>
  <p:sldIdLst>
    <p:sldId id="256" r:id="rId5"/>
    <p:sldId id="261" r:id="rId6"/>
    <p:sldId id="284" r:id="rId7"/>
    <p:sldId id="311" r:id="rId8"/>
    <p:sldId id="265" r:id="rId9"/>
    <p:sldId id="312" r:id="rId10"/>
    <p:sldId id="324" r:id="rId11"/>
    <p:sldId id="283" r:id="rId12"/>
    <p:sldId id="318" r:id="rId13"/>
    <p:sldId id="370" r:id="rId14"/>
    <p:sldId id="371" r:id="rId15"/>
    <p:sldId id="330" r:id="rId16"/>
    <p:sldId id="329" r:id="rId17"/>
    <p:sldId id="317" r:id="rId18"/>
    <p:sldId id="369" r:id="rId19"/>
    <p:sldId id="258" r:id="rId2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660033"/>
    <a:srgbClr val="800080"/>
    <a:srgbClr val="640064"/>
    <a:srgbClr val="CFF9FD"/>
    <a:srgbClr val="660066"/>
    <a:srgbClr val="CC0000"/>
    <a:srgbClr val="360036"/>
    <a:srgbClr val="4200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57" autoAdjust="0"/>
    <p:restoredTop sz="86076" autoAdjust="0"/>
  </p:normalViewPr>
  <p:slideViewPr>
    <p:cSldViewPr>
      <p:cViewPr varScale="1">
        <p:scale>
          <a:sx n="95" d="100"/>
          <a:sy n="95" d="100"/>
        </p:scale>
        <p:origin x="1482" y="7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1" d="100"/>
          <a:sy n="51" d="100"/>
        </p:scale>
        <p:origin x="2624"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e Chong OON (NP)" userId="19b35abc-dbd4-44ab-bb9c-b5c8515f4157" providerId="ADAL" clId="{FEE6D16A-3F21-4F99-9B3A-1DFC0E4623C1}"/>
    <pc:docChg chg="modMainMaster">
      <pc:chgData name="Wee Chong OON (NP)" userId="19b35abc-dbd4-44ab-bb9c-b5c8515f4157" providerId="ADAL" clId="{FEE6D16A-3F21-4F99-9B3A-1DFC0E4623C1}" dt="2021-11-26T10:18:46.207" v="35" actId="20577"/>
      <pc:docMkLst>
        <pc:docMk/>
      </pc:docMkLst>
      <pc:sldMasterChg chg="modSp modSldLayout">
        <pc:chgData name="Wee Chong OON (NP)" userId="19b35abc-dbd4-44ab-bb9c-b5c8515f4157" providerId="ADAL" clId="{FEE6D16A-3F21-4F99-9B3A-1DFC0E4623C1}" dt="2021-11-26T10:18:46.207" v="35" actId="20577"/>
        <pc:sldMasterMkLst>
          <pc:docMk/>
          <pc:sldMasterMk cId="0" sldId="2147483648"/>
        </pc:sldMasterMkLst>
        <pc:spChg chg="mod">
          <ac:chgData name="Wee Chong OON (NP)" userId="19b35abc-dbd4-44ab-bb9c-b5c8515f4157" providerId="ADAL" clId="{FEE6D16A-3F21-4F99-9B3A-1DFC0E4623C1}" dt="2021-11-26T10:18:36.601" v="26" actId="20577"/>
          <ac:spMkLst>
            <pc:docMk/>
            <pc:sldMasterMk cId="0" sldId="2147483648"/>
            <ac:spMk id="12" creationId="{00000000-0000-0000-0000-000000000000}"/>
          </ac:spMkLst>
        </pc:spChg>
        <pc:spChg chg="mod">
          <ac:chgData name="Wee Chong OON (NP)" userId="19b35abc-dbd4-44ab-bb9c-b5c8515f4157" providerId="ADAL" clId="{FEE6D16A-3F21-4F99-9B3A-1DFC0E4623C1}" dt="2021-11-26T10:18:46.207" v="35" actId="20577"/>
          <ac:spMkLst>
            <pc:docMk/>
            <pc:sldMasterMk cId="0" sldId="2147483648"/>
            <ac:spMk id="14" creationId="{00000000-0000-0000-0000-000000000000}"/>
          </ac:spMkLst>
        </pc:spChg>
        <pc:spChg chg="mod">
          <ac:chgData name="Wee Chong OON (NP)" userId="19b35abc-dbd4-44ab-bb9c-b5c8515f4157" providerId="ADAL" clId="{FEE6D16A-3F21-4F99-9B3A-1DFC0E4623C1}" dt="2021-11-26T10:18:40.071" v="29" actId="20577"/>
          <ac:spMkLst>
            <pc:docMk/>
            <pc:sldMasterMk cId="0" sldId="2147483648"/>
            <ac:spMk id="15" creationId="{00000000-0000-0000-0000-000000000000}"/>
          </ac:spMkLst>
        </pc:spChg>
        <pc:sldLayoutChg chg="modSp">
          <pc:chgData name="Wee Chong OON (NP)" userId="19b35abc-dbd4-44ab-bb9c-b5c8515f4157" providerId="ADAL" clId="{FEE6D16A-3F21-4F99-9B3A-1DFC0E4623C1}" dt="2021-11-26T10:18:27.511" v="18" actId="20577"/>
          <pc:sldLayoutMkLst>
            <pc:docMk/>
            <pc:sldMasterMk cId="0" sldId="2147483648"/>
            <pc:sldLayoutMk cId="0" sldId="2147483671"/>
          </pc:sldLayoutMkLst>
          <pc:spChg chg="mod">
            <ac:chgData name="Wee Chong OON (NP)" userId="19b35abc-dbd4-44ab-bb9c-b5c8515f4157" providerId="ADAL" clId="{FEE6D16A-3F21-4F99-9B3A-1DFC0E4623C1}" dt="2021-11-26T10:18:18.136" v="2" actId="20577"/>
            <ac:spMkLst>
              <pc:docMk/>
              <pc:sldMasterMk cId="0" sldId="2147483648"/>
              <pc:sldLayoutMk cId="0" sldId="2147483671"/>
              <ac:spMk id="7" creationId="{00000000-0000-0000-0000-000000000000}"/>
            </ac:spMkLst>
          </pc:spChg>
          <pc:spChg chg="mod">
            <ac:chgData name="Wee Chong OON (NP)" userId="19b35abc-dbd4-44ab-bb9c-b5c8515f4157" providerId="ADAL" clId="{FEE6D16A-3F21-4F99-9B3A-1DFC0E4623C1}" dt="2021-11-26T10:18:27.511" v="18" actId="20577"/>
            <ac:spMkLst>
              <pc:docMk/>
              <pc:sldMasterMk cId="0" sldId="2147483648"/>
              <pc:sldLayoutMk cId="0" sldId="2147483671"/>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D310E3E-C64B-41A4-A508-8CE0ED81C3D3}" type="datetimeFigureOut">
              <a:rPr lang="en-US" smtClean="0"/>
              <a:pPr/>
              <a:t>5/27/2023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E26A7D-2792-4F03-9F91-B961D07F1853}" type="slidenum">
              <a:rPr lang="en-US" smtClean="0"/>
              <a:pPr/>
              <a:t>‹#›</a:t>
            </a:fld>
            <a:endParaRPr lang="en-US"/>
          </a:p>
        </p:txBody>
      </p:sp>
    </p:spTree>
    <p:extLst>
      <p:ext uri="{BB962C8B-B14F-4D97-AF65-F5344CB8AC3E}">
        <p14:creationId xmlns:p14="http://schemas.microsoft.com/office/powerpoint/2010/main" val="159846339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png>
</file>

<file path=ppt/media/image6.png>
</file>

<file path=ppt/media/media1.m4a>
</file>

<file path=ppt/media/media10.m4a>
</file>

<file path=ppt/media/media11.m4a>
</file>

<file path=ppt/media/media12.m4a>
</file>

<file path=ppt/media/media13.mp3>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6B286DB-C50B-484C-A5B6-2AE944CA4CB5}" type="slidenum">
              <a:rPr lang="en-US"/>
              <a:pPr/>
              <a:t>‹#›</a:t>
            </a:fld>
            <a:endParaRPr lang="en-US"/>
          </a:p>
        </p:txBody>
      </p:sp>
    </p:spTree>
    <p:extLst>
      <p:ext uri="{BB962C8B-B14F-4D97-AF65-F5344CB8AC3E}">
        <p14:creationId xmlns:p14="http://schemas.microsoft.com/office/powerpoint/2010/main" val="17416686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back everyone! After our previous lessons, you are now familiar with both while loops and for loops. Today, we will wrap up our discussion on loops by talking firstly about when you should use a while loop and when you should use a for loop. In some cases, either type of loop will work, but there are instances where one is much more suitable than the other. We will then mix things up by considering what happens when you have a loop within a loop, which is known as a nested loop. It’s loop-</a:t>
            </a:r>
            <a:r>
              <a:rPr lang="en-US" dirty="0" err="1"/>
              <a:t>ception</a:t>
            </a:r>
            <a:r>
              <a:rPr lang="en-US" dirty="0"/>
              <a:t>.</a:t>
            </a:r>
          </a:p>
        </p:txBody>
      </p:sp>
      <p:sp>
        <p:nvSpPr>
          <p:cNvPr id="4" name="Slide Number Placeholder 3"/>
          <p:cNvSpPr>
            <a:spLocks noGrp="1"/>
          </p:cNvSpPr>
          <p:nvPr>
            <p:ph type="sldNum" sz="quarter" idx="10"/>
          </p:nvPr>
        </p:nvSpPr>
        <p:spPr/>
        <p:txBody>
          <a:bodyPr/>
          <a:lstStyle/>
          <a:p>
            <a:fld id="{26B286DB-C50B-484C-A5B6-2AE944CA4CB5}" type="slidenum">
              <a:rPr lang="en-US" smtClean="0"/>
              <a:pPr/>
              <a:t>1</a:t>
            </a:fld>
            <a:endParaRPr lang="en-US"/>
          </a:p>
        </p:txBody>
      </p:sp>
    </p:spTree>
    <p:extLst>
      <p:ext uri="{BB962C8B-B14F-4D97-AF65-F5344CB8AC3E}">
        <p14:creationId xmlns:p14="http://schemas.microsoft.com/office/powerpoint/2010/main" val="30420041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10</a:t>
            </a:fld>
            <a:endParaRPr lang="en-US"/>
          </a:p>
        </p:txBody>
      </p:sp>
    </p:spTree>
    <p:extLst>
      <p:ext uri="{BB962C8B-B14F-4D97-AF65-F5344CB8AC3E}">
        <p14:creationId xmlns:p14="http://schemas.microsoft.com/office/powerpoint/2010/main" val="1347892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11</a:t>
            </a:fld>
            <a:endParaRPr lang="en-US"/>
          </a:p>
        </p:txBody>
      </p:sp>
    </p:spTree>
    <p:extLst>
      <p:ext uri="{BB962C8B-B14F-4D97-AF65-F5344CB8AC3E}">
        <p14:creationId xmlns:p14="http://schemas.microsoft.com/office/powerpoint/2010/main" val="27772381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Nested loops can be created using while loops or for loops. We can even mix and match, so we could have while loops in for loops, or for loops in while loops.</a:t>
            </a:r>
          </a:p>
          <a:p>
            <a:endParaRPr lang="en-US" dirty="0"/>
          </a:p>
          <a:p>
            <a:r>
              <a:rPr lang="en-US" dirty="0"/>
              <a:t>And yes, it is perfectly legal to have a loop in the loop body of an inner loop, so that you end up with a nested loop in a nested loop. There is actually no limit to the number of loops you can have within loops, until your code looks like a Russian nesting doll created by some mad scientist. </a:t>
            </a:r>
          </a:p>
        </p:txBody>
      </p:sp>
      <p:sp>
        <p:nvSpPr>
          <p:cNvPr id="4" name="Slide Number Placeholder 3"/>
          <p:cNvSpPr>
            <a:spLocks noGrp="1"/>
          </p:cNvSpPr>
          <p:nvPr>
            <p:ph type="sldNum" sz="quarter" idx="10"/>
          </p:nvPr>
        </p:nvSpPr>
        <p:spPr/>
        <p:txBody>
          <a:bodyPr/>
          <a:lstStyle/>
          <a:p>
            <a:fld id="{26B286DB-C50B-484C-A5B6-2AE944CA4CB5}" type="slidenum">
              <a:rPr lang="en-US" smtClean="0"/>
              <a:pPr/>
              <a:t>12</a:t>
            </a:fld>
            <a:endParaRPr lang="en-US"/>
          </a:p>
        </p:txBody>
      </p:sp>
    </p:spTree>
    <p:extLst>
      <p:ext uri="{BB962C8B-B14F-4D97-AF65-F5344CB8AC3E}">
        <p14:creationId xmlns:p14="http://schemas.microsoft.com/office/powerpoint/2010/main" val="35895939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final note. When you use a for loop to traverse a list, the variable that takes the value of each item in the list is a separate copy, not the item itself. So for example, suppose you want to increase all values in a list by one. If you run this code that adds one to item in each iteration, you will see that nothing happens to the list itself because item is a copy.</a:t>
            </a:r>
          </a:p>
          <a:p>
            <a:endParaRPr lang="en-US" dirty="0"/>
          </a:p>
          <a:p>
            <a:r>
              <a:rPr lang="en-US" dirty="0"/>
              <a:t>So how would you actually solve this problem? In this case, you would need to use the square bracket operator to access the items in the list, so one method is to traverse a list of integers created by range, and the number of elements is given by </a:t>
            </a:r>
            <a:r>
              <a:rPr lang="en-US" dirty="0" err="1"/>
              <a:t>len</a:t>
            </a:r>
            <a:r>
              <a:rPr lang="en-US" dirty="0"/>
              <a:t>(list). In this way, you can use the square bracket operator to access the list item, and make your necessary modifications.</a:t>
            </a:r>
          </a:p>
        </p:txBody>
      </p:sp>
      <p:sp>
        <p:nvSpPr>
          <p:cNvPr id="4" name="Slide Number Placeholder 3"/>
          <p:cNvSpPr>
            <a:spLocks noGrp="1"/>
          </p:cNvSpPr>
          <p:nvPr>
            <p:ph type="sldNum" sz="quarter" idx="10"/>
          </p:nvPr>
        </p:nvSpPr>
        <p:spPr/>
        <p:txBody>
          <a:bodyPr/>
          <a:lstStyle/>
          <a:p>
            <a:fld id="{26B286DB-C50B-484C-A5B6-2AE944CA4CB5}" type="slidenum">
              <a:rPr lang="en-US" smtClean="0"/>
              <a:pPr/>
              <a:t>13</a:t>
            </a:fld>
            <a:endParaRPr lang="en-US"/>
          </a:p>
        </p:txBody>
      </p:sp>
    </p:spTree>
    <p:extLst>
      <p:ext uri="{BB962C8B-B14F-4D97-AF65-F5344CB8AC3E}">
        <p14:creationId xmlns:p14="http://schemas.microsoft.com/office/powerpoint/2010/main" val="18906625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that’s it, you’ve learned everything necessary to use loops. You now know how to use a for loop to iterate through a list or to run a loop a fixed number of times using the range() function, and to use a while loop to execute statements as long as a condition is True. You have also seen how you could have a loop within another loop, known as a nested loop. Python treats inner loops just like any other loop body, so it will finish executing the inner loop for each iteration of the outer loop.</a:t>
            </a:r>
          </a:p>
        </p:txBody>
      </p:sp>
      <p:sp>
        <p:nvSpPr>
          <p:cNvPr id="4" name="Slide Number Placeholder 3"/>
          <p:cNvSpPr>
            <a:spLocks noGrp="1"/>
          </p:cNvSpPr>
          <p:nvPr>
            <p:ph type="sldNum" sz="quarter" idx="5"/>
          </p:nvPr>
        </p:nvSpPr>
        <p:spPr/>
        <p:txBody>
          <a:bodyPr/>
          <a:lstStyle/>
          <a:p>
            <a:fld id="{26B286DB-C50B-484C-A5B6-2AE944CA4CB5}" type="slidenum">
              <a:rPr lang="en-US" smtClean="0"/>
              <a:pPr/>
              <a:t>14</a:t>
            </a:fld>
            <a:endParaRPr lang="en-US"/>
          </a:p>
        </p:txBody>
      </p:sp>
    </p:spTree>
    <p:extLst>
      <p:ext uri="{BB962C8B-B14F-4D97-AF65-F5344CB8AC3E}">
        <p14:creationId xmlns:p14="http://schemas.microsoft.com/office/powerpoint/2010/main" val="29608661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15</a:t>
            </a:fld>
            <a:endParaRPr lang="en-GB" altLang="en-US" sz="1000">
              <a:latin typeface="Arial" charset="0"/>
            </a:endParaRPr>
          </a:p>
        </p:txBody>
      </p:sp>
    </p:spTree>
    <p:extLst>
      <p:ext uri="{BB962C8B-B14F-4D97-AF65-F5344CB8AC3E}">
        <p14:creationId xmlns:p14="http://schemas.microsoft.com/office/powerpoint/2010/main" val="27597066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The basics of loops and nested loops are not difficult, but it can get confusing in practice. You can learn more about nested loops by following these links, but the best way to learn is probably just to keep practicing. But don’t continue coding infinitely – remember to take a break if you have been coding for a while.</a:t>
            </a:r>
          </a:p>
          <a:p>
            <a:endParaRPr lang="en-US" dirty="0"/>
          </a:p>
        </p:txBody>
      </p:sp>
      <p:sp>
        <p:nvSpPr>
          <p:cNvPr id="4" name="Slide Number Placeholder 3"/>
          <p:cNvSpPr>
            <a:spLocks noGrp="1"/>
          </p:cNvSpPr>
          <p:nvPr>
            <p:ph type="sldNum" sz="quarter" idx="5"/>
          </p:nvPr>
        </p:nvSpPr>
        <p:spPr/>
        <p:txBody>
          <a:bodyPr/>
          <a:lstStyle/>
          <a:p>
            <a:fld id="{26B286DB-C50B-484C-A5B6-2AE944CA4CB5}" type="slidenum">
              <a:rPr lang="en-US" smtClean="0"/>
              <a:pPr/>
              <a:t>16</a:t>
            </a:fld>
            <a:endParaRPr lang="en-US"/>
          </a:p>
        </p:txBody>
      </p:sp>
    </p:spTree>
    <p:extLst>
      <p:ext uri="{BB962C8B-B14F-4D97-AF65-F5344CB8AC3E}">
        <p14:creationId xmlns:p14="http://schemas.microsoft.com/office/powerpoint/2010/main" val="3409579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first part of our lesson is a bit of a summary of what we learned in the past two weeks. Even though we did talk about the situations where a while loop and a for loop are appropriate when we covered them initially, today we will compare and contrast them directly. After that, we will dive into the wonderful world of nested loops, which are really not as complicated as it might first appear. Trust me.</a:t>
            </a:r>
          </a:p>
        </p:txBody>
      </p:sp>
      <p:sp>
        <p:nvSpPr>
          <p:cNvPr id="4" name="Slide Number Placeholder 3"/>
          <p:cNvSpPr>
            <a:spLocks noGrp="1"/>
          </p:cNvSpPr>
          <p:nvPr>
            <p:ph type="sldNum" sz="quarter" idx="5"/>
          </p:nvPr>
        </p:nvSpPr>
        <p:spPr/>
        <p:txBody>
          <a:bodyPr/>
          <a:lstStyle/>
          <a:p>
            <a:fld id="{26B286DB-C50B-484C-A5B6-2AE944CA4CB5}" type="slidenum">
              <a:rPr lang="en-US" smtClean="0"/>
              <a:pPr/>
              <a:t>2</a:t>
            </a:fld>
            <a:endParaRPr lang="en-US"/>
          </a:p>
        </p:txBody>
      </p:sp>
    </p:spTree>
    <p:extLst>
      <p:ext uri="{BB962C8B-B14F-4D97-AF65-F5344CB8AC3E}">
        <p14:creationId xmlns:p14="http://schemas.microsoft.com/office/powerpoint/2010/main" val="4277863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OK, so you have a problem that you need to solve using a loop. You have learned both the while loop and the for loop,</a:t>
            </a:r>
            <a:r>
              <a:rPr lang="en-US" altLang="en-US" baseline="0" dirty="0"/>
              <a:t> so which one should you use? Let’s see if we can figure out some guidelines on which type of loop you should choose.</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3</a:t>
            </a:fld>
            <a:endParaRPr lang="en-GB" altLang="en-US" sz="1000">
              <a:latin typeface="Arial" charset="0"/>
            </a:endParaRPr>
          </a:p>
        </p:txBody>
      </p:sp>
    </p:spTree>
    <p:extLst>
      <p:ext uri="{BB962C8B-B14F-4D97-AF65-F5344CB8AC3E}">
        <p14:creationId xmlns:p14="http://schemas.microsoft.com/office/powerpoint/2010/main" val="2168931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seen this slide before. Recall that the first thing a while loop does is check the condition, and it will keep executing the statements as long as the condition is true.</a:t>
            </a:r>
          </a:p>
          <a:p>
            <a:endParaRPr lang="en-US" dirty="0"/>
          </a:p>
          <a:p>
            <a:r>
              <a:rPr lang="en-US" dirty="0"/>
              <a:t>There are two implications to this. Firstly, it is possible that the statements will never be executed if the condition starts out False.</a:t>
            </a:r>
          </a:p>
          <a:p>
            <a:endParaRPr lang="en-US" dirty="0"/>
          </a:p>
          <a:p>
            <a:r>
              <a:rPr lang="en-US" dirty="0"/>
              <a:t>Secondly, if the condition starts out True, something must happen within the block of statements to eventually make the condition False, otherwise we will get an infinite loop.</a:t>
            </a:r>
            <a:endParaRPr lang="en-SG"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4</a:t>
            </a:fld>
            <a:endParaRPr lang="en-US"/>
          </a:p>
        </p:txBody>
      </p:sp>
    </p:spTree>
    <p:extLst>
      <p:ext uri="{BB962C8B-B14F-4D97-AF65-F5344CB8AC3E}">
        <p14:creationId xmlns:p14="http://schemas.microsoft.com/office/powerpoint/2010/main" val="1504443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have also seen this slide before. For the</a:t>
            </a:r>
            <a:r>
              <a:rPr lang="en-US" baseline="0" dirty="0"/>
              <a:t> for loop, Python will traverse each item in a list in order, and execute the block of statements each time. It will only stop the loop when it runs out of items in the list.</a:t>
            </a:r>
          </a:p>
          <a:p>
            <a:endParaRPr lang="en-US" baseline="0" dirty="0"/>
          </a:p>
          <a:p>
            <a:r>
              <a:rPr lang="en-US" baseline="0" dirty="0"/>
              <a:t>What this means is that if you know how many items there are in the list, this is the exact number of times the for loop will execute. Well, not really, you can exit the loop early with a break statement, but other than that you know the exact number of iterations. Also, because the list must contain a finite number of items, we know that in normal circumstances, a for loop will always terminate and you can never get an infinite for loop.</a:t>
            </a:r>
            <a:endParaRPr lang="en-SG"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5</a:t>
            </a:fld>
            <a:endParaRPr lang="en-US"/>
          </a:p>
        </p:txBody>
      </p:sp>
    </p:spTree>
    <p:extLst>
      <p:ext uri="{BB962C8B-B14F-4D97-AF65-F5344CB8AC3E}">
        <p14:creationId xmlns:p14="http://schemas.microsoft.com/office/powerpoint/2010/main" val="624418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fact is, any for loop can be written as while loop. All you have to do is set a counter value to zero, and then use the square bracket operator to access each item in the list using the counter, incrementing the counter by one each time. However, the reverse is not True – there is no convenient way to implement a loop that checks for the truth of a condition using a for loop, which is what a while loop does.</a:t>
            </a:r>
          </a:p>
          <a:p>
            <a:endParaRPr lang="en-US" dirty="0"/>
          </a:p>
          <a:p>
            <a:r>
              <a:rPr lang="en-US" dirty="0"/>
              <a:t>If all for loops can be implemented as while loops, why did Python bother to provide the for loop? It’s because for loops are much more convenient in two very common cases. The first case is if you wish to iterate through a specific list in order, and you want to make sure that you process each item exactly once. In this case, the for loop format is much easier and a lot less clumsy than manually accessing each item with an index and incrementing it each time.</a:t>
            </a:r>
          </a:p>
          <a:p>
            <a:endParaRPr lang="en-US" dirty="0"/>
          </a:p>
          <a:p>
            <a:r>
              <a:rPr lang="en-US" dirty="0"/>
              <a:t>The second case is when you know how many times you want to execute a loop, so you use the for loop to iterate through the list created by the range() function.</a:t>
            </a:r>
          </a:p>
          <a:p>
            <a:endParaRPr lang="en-US" baseline="0" dirty="0"/>
          </a:p>
          <a:p>
            <a:r>
              <a:rPr lang="en-US" baseline="0" dirty="0"/>
              <a:t>Otherwise, the while loop is the best choice. In some cases, when you don’t know the number of iterations or are not processing a list, it’s the only choice.</a:t>
            </a:r>
            <a:endParaRPr lang="en-US"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6</a:t>
            </a:fld>
            <a:endParaRPr lang="en-US"/>
          </a:p>
        </p:txBody>
      </p:sp>
    </p:spTree>
    <p:extLst>
      <p:ext uri="{BB962C8B-B14F-4D97-AF65-F5344CB8AC3E}">
        <p14:creationId xmlns:p14="http://schemas.microsoft.com/office/powerpoint/2010/main" val="3508906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Right, now let’s see what happens when we have loops within loops. After all, a loop will execute whatever is in its loop body, and what is in the loop body could be another loop. What madness is this? Let’s see.</a:t>
            </a:r>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7</a:t>
            </a:fld>
            <a:endParaRPr lang="en-GB" altLang="en-US" sz="1000">
              <a:latin typeface="Arial" charset="0"/>
            </a:endParaRPr>
          </a:p>
        </p:txBody>
      </p:sp>
    </p:spTree>
    <p:extLst>
      <p:ext uri="{BB962C8B-B14F-4D97-AF65-F5344CB8AC3E}">
        <p14:creationId xmlns:p14="http://schemas.microsoft.com/office/powerpoint/2010/main" val="26859912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if a loop contains another loop within its loop body, this is known as a nested loop. How this works is that for every iteration of the outer loop, the inner loop is executed. The easiest way to understand what I mean is to take a look at an example, so let’s do that.</a:t>
            </a:r>
          </a:p>
        </p:txBody>
      </p:sp>
      <p:sp>
        <p:nvSpPr>
          <p:cNvPr id="4" name="Slide Number Placeholder 3"/>
          <p:cNvSpPr>
            <a:spLocks noGrp="1"/>
          </p:cNvSpPr>
          <p:nvPr>
            <p:ph type="sldNum" sz="quarter" idx="10"/>
          </p:nvPr>
        </p:nvSpPr>
        <p:spPr/>
        <p:txBody>
          <a:bodyPr/>
          <a:lstStyle/>
          <a:p>
            <a:fld id="{26B286DB-C50B-484C-A5B6-2AE944CA4CB5}" type="slidenum">
              <a:rPr lang="en-US" smtClean="0"/>
              <a:pPr/>
              <a:t>8</a:t>
            </a:fld>
            <a:endParaRPr lang="en-US"/>
          </a:p>
        </p:txBody>
      </p:sp>
    </p:spTree>
    <p:extLst>
      <p:ext uri="{BB962C8B-B14F-4D97-AF65-F5344CB8AC3E}">
        <p14:creationId xmlns:p14="http://schemas.microsoft.com/office/powerpoint/2010/main" val="37709338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Suppose we want to write a program to display this 3 by 5 pattern of stars – that’s 3 rows, 5 columns, so we have to print 5 stars in a line, and do this 3 times.</a:t>
            </a:r>
          </a:p>
          <a:p>
            <a:endParaRPr lang="en-US" dirty="0"/>
          </a:p>
          <a:p>
            <a:r>
              <a:rPr lang="en-US" dirty="0"/>
              <a:t>To do this using a nested loop, we will have an outer loop that is executed 3 times, corresponding to the 3 rows. For each of the 3 rows, we need to print 5 stars, so we will need another loop that prints a single star and a space 5 times, like this. This is the inner loop. Each time we finish printing the 5 stars, we need a single print statement to get to the next line, so this is our final program.</a:t>
            </a:r>
          </a:p>
          <a:p>
            <a:endParaRPr lang="en-US" dirty="0"/>
          </a:p>
          <a:p>
            <a:r>
              <a:rPr lang="en-US" dirty="0"/>
              <a:t>Take a bit of time to figure out how this program works, and trace through it step by step if necessary.</a:t>
            </a:r>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And honestly, that’s all there is to nested loops. If you are able to understand the basic concept, it is just a matter of applying it consistently when you program.</a:t>
            </a:r>
          </a:p>
          <a:p>
            <a:endParaRPr lang="en-US" dirty="0"/>
          </a:p>
        </p:txBody>
      </p:sp>
      <p:sp>
        <p:nvSpPr>
          <p:cNvPr id="4" name="Slide Number Placeholder 3"/>
          <p:cNvSpPr>
            <a:spLocks noGrp="1"/>
          </p:cNvSpPr>
          <p:nvPr>
            <p:ph type="sldNum" sz="quarter" idx="10"/>
          </p:nvPr>
        </p:nvSpPr>
        <p:spPr/>
        <p:txBody>
          <a:bodyPr/>
          <a:lstStyle/>
          <a:p>
            <a:fld id="{26B286DB-C50B-484C-A5B6-2AE944CA4CB5}" type="slidenum">
              <a:rPr lang="en-US" smtClean="0"/>
              <a:pPr/>
              <a:t>9</a:t>
            </a:fld>
            <a:endParaRPr lang="en-US"/>
          </a:p>
        </p:txBody>
      </p:sp>
    </p:spTree>
    <p:extLst>
      <p:ext uri="{BB962C8B-B14F-4D97-AF65-F5344CB8AC3E}">
        <p14:creationId xmlns:p14="http://schemas.microsoft.com/office/powerpoint/2010/main" val="35089067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TextBox 6"/>
          <p:cNvSpPr txBox="1"/>
          <p:nvPr userDrawn="1"/>
        </p:nvSpPr>
        <p:spPr>
          <a:xfrm>
            <a:off x="0" y="0"/>
            <a:ext cx="1447800" cy="6001643"/>
          </a:xfrm>
          <a:prstGeom prst="rect">
            <a:avLst/>
          </a:prstGeom>
          <a:solidFill>
            <a:schemeClr val="bg1">
              <a:lumMod val="85000"/>
            </a:schemeClr>
          </a:solidFill>
        </p:spPr>
        <p:txBody>
          <a:bodyPr wrap="square" rtlCol="0">
            <a:spAutoFit/>
          </a:bodyPr>
          <a:lstStyle/>
          <a:p>
            <a:pPr algn="ctr"/>
            <a:endParaRPr lang="en-US" sz="3600" b="1" dirty="0">
              <a:solidFill>
                <a:schemeClr val="tx1"/>
              </a:solidFill>
            </a:endParaRPr>
          </a:p>
          <a:p>
            <a:pPr algn="ctr"/>
            <a:r>
              <a:rPr lang="en-US" sz="3600" b="1" dirty="0">
                <a:solidFill>
                  <a:schemeClr val="tx1"/>
                </a:solidFill>
              </a:rPr>
              <a:t>PRG1 </a:t>
            </a:r>
          </a:p>
          <a:p>
            <a:pPr algn="ctr"/>
            <a:endParaRPr lang="en-US" sz="3600" b="1" dirty="0">
              <a:solidFill>
                <a:schemeClr val="tx1"/>
              </a:solidFill>
            </a:endParaRPr>
          </a:p>
          <a:p>
            <a:pPr algn="ctr"/>
            <a:r>
              <a:rPr lang="en-US" sz="3200" b="1" dirty="0">
                <a:solidFill>
                  <a:schemeClr val="tx1"/>
                </a:solidFill>
              </a:rPr>
              <a:t>W</a:t>
            </a:r>
          </a:p>
          <a:p>
            <a:pPr algn="ctr"/>
            <a:r>
              <a:rPr lang="en-US" sz="3200" b="1" dirty="0">
                <a:solidFill>
                  <a:schemeClr val="tx1"/>
                </a:solidFill>
              </a:rPr>
              <a:t>E</a:t>
            </a:r>
          </a:p>
          <a:p>
            <a:pPr algn="ctr"/>
            <a:r>
              <a:rPr lang="en-US" sz="3200" b="1" dirty="0">
                <a:solidFill>
                  <a:schemeClr val="tx1"/>
                </a:solidFill>
              </a:rPr>
              <a:t>E</a:t>
            </a:r>
          </a:p>
          <a:p>
            <a:pPr algn="ctr"/>
            <a:r>
              <a:rPr lang="en-US" sz="3200" b="1" dirty="0">
                <a:solidFill>
                  <a:schemeClr val="tx1"/>
                </a:solidFill>
              </a:rPr>
              <a:t>K</a:t>
            </a:r>
          </a:p>
          <a:p>
            <a:pPr algn="ctr"/>
            <a:endParaRPr lang="en-US" sz="3200" b="1" dirty="0">
              <a:solidFill>
                <a:schemeClr val="tx1"/>
              </a:solidFill>
            </a:endParaRPr>
          </a:p>
          <a:p>
            <a:pPr algn="ctr"/>
            <a:r>
              <a:rPr lang="en-US" sz="3200" b="1" dirty="0">
                <a:solidFill>
                  <a:schemeClr val="tx1"/>
                </a:solidFill>
              </a:rPr>
              <a:t>11</a:t>
            </a:r>
            <a:br>
              <a:rPr lang="en-US" sz="3600" b="1" dirty="0">
                <a:solidFill>
                  <a:schemeClr val="tx1"/>
                </a:solidFill>
              </a:rPr>
            </a:br>
            <a:endParaRPr lang="en-US" sz="800" b="1" dirty="0">
              <a:solidFill>
                <a:schemeClr val="bg1"/>
              </a:solidFill>
            </a:endParaRPr>
          </a:p>
          <a:p>
            <a:pPr algn="ctr"/>
            <a:endParaRPr lang="en-US" sz="3600" b="1" dirty="0">
              <a:solidFill>
                <a:schemeClr val="bg1"/>
              </a:solidFill>
            </a:endParaRPr>
          </a:p>
          <a:p>
            <a:pPr algn="ctr"/>
            <a:endParaRPr lang="en-US" sz="3600" b="1" dirty="0">
              <a:solidFill>
                <a:schemeClr val="bg1"/>
              </a:solidFill>
            </a:endParaRPr>
          </a:p>
        </p:txBody>
      </p:sp>
      <p:sp>
        <p:nvSpPr>
          <p:cNvPr id="6" name="Rectangle 9"/>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5124" name="Rectangle 4"/>
          <p:cNvSpPr>
            <a:spLocks noGrp="1" noChangeArrowheads="1"/>
          </p:cNvSpPr>
          <p:nvPr>
            <p:ph type="subTitle" idx="1" hasCustomPrompt="1"/>
          </p:nvPr>
        </p:nvSpPr>
        <p:spPr>
          <a:xfrm>
            <a:off x="1905000" y="2018046"/>
            <a:ext cx="6629400" cy="701731"/>
          </a:xfrm>
        </p:spPr>
        <p:txBody>
          <a:bodyPr>
            <a:spAutoFit/>
          </a:bodyPr>
          <a:lstStyle>
            <a:lvl1pPr marL="0" indent="0" algn="ctr">
              <a:lnSpc>
                <a:spcPct val="90000"/>
              </a:lnSpc>
              <a:spcBef>
                <a:spcPct val="20000"/>
              </a:spcBef>
              <a:buClr>
                <a:schemeClr val="tx2"/>
              </a:buClr>
              <a:buSzPct val="140000"/>
              <a:buFont typeface="Wingdings" pitchFamily="2" charset="2"/>
              <a:buNone/>
              <a:defRPr sz="4400" baseline="0"/>
            </a:lvl1pPr>
          </a:lstStyle>
          <a:p>
            <a:pPr algn="ctr">
              <a:lnSpc>
                <a:spcPct val="90000"/>
              </a:lnSpc>
              <a:spcBef>
                <a:spcPct val="20000"/>
              </a:spcBef>
              <a:buClr>
                <a:schemeClr val="tx2"/>
              </a:buClr>
              <a:buSzPct val="140000"/>
              <a:buFont typeface="Wingdings" pitchFamily="2" charset="2"/>
              <a:buNone/>
              <a:defRPr/>
            </a:pPr>
            <a:r>
              <a:rPr lang="en-US"/>
              <a:t>&lt;&lt;Title&gt;&gt;</a:t>
            </a:r>
            <a:endParaRPr lang="en-US" dirty="0"/>
          </a:p>
        </p:txBody>
      </p:sp>
      <p:pic>
        <p:nvPicPr>
          <p:cNvPr id="8" name="Picture 16" descr="School of IC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8315" y="53009"/>
            <a:ext cx="3048000"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Line 15"/>
          <p:cNvSpPr>
            <a:spLocks noChangeShapeType="1"/>
          </p:cNvSpPr>
          <p:nvPr userDrawn="1"/>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0" name="Rectangle 14"/>
          <p:cNvSpPr>
            <a:spLocks noChangeArrowheads="1"/>
          </p:cNvSpPr>
          <p:nvPr userDrawn="1"/>
        </p:nvSpPr>
        <p:spPr bwMode="auto">
          <a:xfrm>
            <a:off x="2895600" y="3429000"/>
            <a:ext cx="4800600" cy="1295400"/>
          </a:xfrm>
          <a:prstGeom prst="rect">
            <a:avLst/>
          </a:prstGeom>
          <a:noFill/>
          <a:ln w="9525">
            <a:noFill/>
            <a:miter lim="800000"/>
            <a:headEnd/>
            <a:tailEnd/>
          </a:ln>
        </p:spPr>
        <p:txBody>
          <a:bodyPr/>
          <a:lstStyle/>
          <a:p>
            <a:pPr algn="ctr">
              <a:lnSpc>
                <a:spcPct val="90000"/>
              </a:lnSpc>
              <a:spcBef>
                <a:spcPct val="20000"/>
              </a:spcBef>
              <a:buClr>
                <a:schemeClr val="tx2"/>
              </a:buClr>
              <a:buSzPct val="140000"/>
              <a:buFont typeface="Wingdings" pitchFamily="2" charset="2"/>
              <a:buNone/>
              <a:defRPr/>
            </a:pPr>
            <a:r>
              <a:rPr kumimoji="1" lang="en-GB" sz="2400" b="1" dirty="0">
                <a:latin typeface="Arial Narrow" pitchFamily="34" charset="0"/>
              </a:rPr>
              <a:t>Programming I (PRG1)</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Diploma in Information Technology</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dirty="0">
                <a:latin typeface="Arial Narrow" pitchFamily="34" charset="0"/>
              </a:rPr>
              <a:t>Diploma in Data Science</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Cybersecurity &amp; Digital Forensics</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Immersive Media</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Common ICT Programme</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Year 1 (2023/24), Semester 1</a:t>
            </a:r>
            <a:endParaRPr kumimoji="1" lang="en-GB" sz="4800" dirty="0">
              <a:effectLst>
                <a:outerShdw blurRad="38100" dist="38100" dir="2700000" algn="tl">
                  <a:srgbClr val="C0C0C0"/>
                </a:outerShdw>
              </a:effectLs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122238"/>
            <a:ext cx="2190750" cy="5745162"/>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76200" y="122238"/>
            <a:ext cx="6419850" cy="5745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SG" dirty="0"/>
          </a:p>
        </p:txBody>
      </p:sp>
      <p:sp>
        <p:nvSpPr>
          <p:cNvPr id="3" name="Content Placeholder 2"/>
          <p:cNvSpPr>
            <a:spLocks noGrp="1"/>
          </p:cNvSpPr>
          <p:nvPr>
            <p:ph idx="1"/>
          </p:nvPr>
        </p:nvSpPr>
        <p:spPr/>
        <p:txBody>
          <a:bodyPr/>
          <a:lstStyle>
            <a:lvl1pPr>
              <a:defRPr>
                <a:solidFill>
                  <a:srgbClr val="660033"/>
                </a:solidFill>
              </a:defRPr>
            </a:lvl1pPr>
            <a:lvl2pPr>
              <a:defRPr>
                <a:solidFill>
                  <a:srgbClr val="660033"/>
                </a:solidFill>
              </a:defRPr>
            </a:lvl2pPr>
            <a:lvl3pPr>
              <a:defRPr>
                <a:solidFill>
                  <a:srgbClr val="660033"/>
                </a:solidFill>
              </a:defRPr>
            </a:lvl3pPr>
            <a:lvl4pPr>
              <a:defRPr>
                <a:solidFill>
                  <a:srgbClr val="660033"/>
                </a:solidFill>
              </a:defRPr>
            </a:lvl4pPr>
            <a:lvl5pPr>
              <a:defRPr>
                <a:solidFill>
                  <a:srgbClr val="6600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SG"/>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SG" dirty="0"/>
          </a:p>
        </p:txBody>
      </p:sp>
      <p:sp>
        <p:nvSpPr>
          <p:cNvPr id="3" name="Content Placeholder 2"/>
          <p:cNvSpPr>
            <a:spLocks noGrp="1"/>
          </p:cNvSpPr>
          <p:nvPr>
            <p:ph sz="half" idx="1"/>
          </p:nvPr>
        </p:nvSpPr>
        <p:spPr>
          <a:xfrm>
            <a:off x="76200" y="884238"/>
            <a:ext cx="44196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4648200" y="884238"/>
            <a:ext cx="43815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SG"/>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SG"/>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SG"/>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SG"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1" descr="CIS2-low.jpg"/>
          <p:cNvPicPr>
            <a:picLocks noChangeAspect="1"/>
          </p:cNvPicPr>
          <p:nvPr userDrawn="1"/>
        </p:nvPicPr>
        <p:blipFill>
          <a:blip r:embed="rId13" cstate="print"/>
          <a:srcRect t="2107"/>
          <a:stretch>
            <a:fillRect/>
          </a:stretch>
        </p:blipFill>
        <p:spPr bwMode="auto">
          <a:xfrm>
            <a:off x="0" y="0"/>
            <a:ext cx="9144000" cy="5943600"/>
          </a:xfrm>
          <a:prstGeom prst="rect">
            <a:avLst/>
          </a:prstGeom>
          <a:noFill/>
          <a:ln w="9525">
            <a:noFill/>
            <a:miter lim="800000"/>
            <a:headEnd/>
            <a:tailEnd/>
          </a:ln>
        </p:spPr>
      </p:pic>
      <p:sp>
        <p:nvSpPr>
          <p:cNvPr id="1033" name="Rectangle 9"/>
          <p:cNvSpPr>
            <a:spLocks noChangeArrowheads="1"/>
          </p:cNvSpPr>
          <p:nvPr userDrawn="1"/>
        </p:nvSpPr>
        <p:spPr bwMode="auto">
          <a:xfrm>
            <a:off x="0" y="0"/>
            <a:ext cx="9144000" cy="6096000"/>
          </a:xfrm>
          <a:prstGeom prst="rect">
            <a:avLst/>
          </a:prstGeom>
          <a:solidFill>
            <a:schemeClr val="bg1">
              <a:alpha val="90000"/>
            </a:schemeClr>
          </a:solidFill>
          <a:ln w="9525">
            <a:solidFill>
              <a:srgbClr val="800080"/>
            </a:solidFill>
            <a:miter lim="800000"/>
            <a:headEnd/>
            <a:tailEnd/>
          </a:ln>
          <a:effectLst/>
        </p:spPr>
        <p:txBody>
          <a:bodyPr wrap="none" anchor="ctr"/>
          <a:lstStyle/>
          <a:p>
            <a:endParaRPr lang="en-SG"/>
          </a:p>
        </p:txBody>
      </p:sp>
      <p:sp>
        <p:nvSpPr>
          <p:cNvPr id="1028" name="Rectangle 3"/>
          <p:cNvSpPr>
            <a:spLocks noGrp="1" noChangeArrowheads="1"/>
          </p:cNvSpPr>
          <p:nvPr>
            <p:ph type="body" idx="1"/>
          </p:nvPr>
        </p:nvSpPr>
        <p:spPr bwMode="auto">
          <a:xfrm>
            <a:off x="76200" y="884238"/>
            <a:ext cx="8991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7" name="Rectangle 13"/>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1039" name="Rectangle 15"/>
          <p:cNvSpPr>
            <a:spLocks noChangeArrowheads="1"/>
          </p:cNvSpPr>
          <p:nvPr userDrawn="1"/>
        </p:nvSpPr>
        <p:spPr bwMode="auto">
          <a:xfrm>
            <a:off x="0" y="0"/>
            <a:ext cx="9144000" cy="762000"/>
          </a:xfrm>
          <a:prstGeom prst="rect">
            <a:avLst/>
          </a:prstGeom>
          <a:solidFill>
            <a:srgbClr val="800080"/>
          </a:solidFill>
          <a:ln w="9525">
            <a:solidFill>
              <a:srgbClr val="640064"/>
            </a:solidFill>
            <a:miter lim="800000"/>
            <a:headEnd/>
            <a:tailEnd/>
          </a:ln>
          <a:effectLst/>
        </p:spPr>
        <p:txBody>
          <a:bodyPr wrap="none" anchor="ctr"/>
          <a:lstStyle/>
          <a:p>
            <a:endParaRPr lang="en-SG"/>
          </a:p>
        </p:txBody>
      </p:sp>
      <p:sp>
        <p:nvSpPr>
          <p:cNvPr id="2" name="Rectangle 2"/>
          <p:cNvSpPr>
            <a:spLocks noGrp="1" noChangeArrowheads="1"/>
          </p:cNvSpPr>
          <p:nvPr>
            <p:ph type="title"/>
          </p:nvPr>
        </p:nvSpPr>
        <p:spPr bwMode="auto">
          <a:xfrm>
            <a:off x="76200" y="122238"/>
            <a:ext cx="8991600" cy="5635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2" name="Rectangle 16"/>
          <p:cNvSpPr>
            <a:spLocks noChangeArrowheads="1"/>
          </p:cNvSpPr>
          <p:nvPr userDrawn="1"/>
        </p:nvSpPr>
        <p:spPr bwMode="auto">
          <a:xfrm>
            <a:off x="1371600" y="6302375"/>
            <a:ext cx="2895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marL="342900" indent="-342900">
              <a:defRPr sz="2400">
                <a:solidFill>
                  <a:schemeClr val="tx1"/>
                </a:solidFill>
                <a:latin typeface="Verdana" pitchFamily="34" charset="0"/>
              </a:defRPr>
            </a:lvl1pPr>
            <a:lvl2pPr>
              <a:defRPr sz="2400">
                <a:solidFill>
                  <a:schemeClr val="tx1"/>
                </a:solidFill>
                <a:latin typeface="Verdana" pitchFamily="34" charset="0"/>
              </a:defRPr>
            </a:lvl2pPr>
            <a:lvl3pPr marL="1143000" indent="-228600">
              <a:defRPr sz="2400">
                <a:solidFill>
                  <a:schemeClr val="tx1"/>
                </a:solidFill>
                <a:latin typeface="Verdana" pitchFamily="34" charset="0"/>
              </a:defRPr>
            </a:lvl3pPr>
            <a:lvl4pPr marL="1600200" indent="-228600">
              <a:defRPr sz="2400">
                <a:solidFill>
                  <a:schemeClr val="tx1"/>
                </a:solidFill>
                <a:latin typeface="Verdana" pitchFamily="34" charset="0"/>
              </a:defRPr>
            </a:lvl4pPr>
            <a:lvl5pPr marL="2057400" indent="-22860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lvl="1">
              <a:spcBef>
                <a:spcPct val="50000"/>
              </a:spcBef>
              <a:defRPr/>
            </a:pPr>
            <a:r>
              <a:rPr lang="en-US" altLang="en-US" sz="1200" dirty="0">
                <a:latin typeface="Arial Narrow" pitchFamily="34" charset="0"/>
              </a:rPr>
              <a:t>Diploma in IT/DS/CSF/IM/CICTP</a:t>
            </a:r>
            <a:br>
              <a:rPr lang="en-US" altLang="en-US" sz="1200" dirty="0">
                <a:latin typeface="Arial Narrow" pitchFamily="34" charset="0"/>
              </a:rPr>
            </a:br>
            <a:r>
              <a:rPr lang="en-US" altLang="en-US" sz="1200" dirty="0">
                <a:latin typeface="Arial Narrow" pitchFamily="34" charset="0"/>
              </a:rPr>
              <a:t>PRG1 AY23/24, Sem 1</a:t>
            </a:r>
          </a:p>
        </p:txBody>
      </p:sp>
      <p:pic>
        <p:nvPicPr>
          <p:cNvPr id="13" name="Picture 22" descr="School of ICT"/>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76200" y="6172200"/>
            <a:ext cx="1714500" cy="58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5"/>
          <p:cNvSpPr txBox="1">
            <a:spLocks noChangeArrowheads="1"/>
          </p:cNvSpPr>
          <p:nvPr userDrawn="1"/>
        </p:nvSpPr>
        <p:spPr bwMode="auto">
          <a:xfrm>
            <a:off x="4457700" y="6302375"/>
            <a:ext cx="1905000" cy="381000"/>
          </a:xfrm>
          <a:prstGeom prst="rect">
            <a:avLst/>
          </a:prstGeom>
          <a:noFill/>
          <a:ln w="9525">
            <a:noFill/>
            <a:miter lim="800000"/>
            <a:headEnd/>
            <a:tailEnd/>
          </a:ln>
        </p:spPr>
        <p:txBody>
          <a:bodyPr anchor="b"/>
          <a:lstStyle>
            <a:lvl1pPr algn="r">
              <a:spcBef>
                <a:spcPct val="50000"/>
              </a:spcBef>
              <a:defRPr sz="1200">
                <a:latin typeface="Arial Narrow" pitchFamily="34" charset="0"/>
              </a:defRPr>
            </a:lvl1pPr>
          </a:lstStyle>
          <a:p>
            <a:pPr algn="ctr">
              <a:defRPr/>
            </a:pPr>
            <a:r>
              <a:rPr lang="en-US" dirty="0"/>
              <a:t>  Last update: 23/05/2023</a:t>
            </a:r>
          </a:p>
        </p:txBody>
      </p:sp>
      <p:sp>
        <p:nvSpPr>
          <p:cNvPr id="15" name="Rectangle 15"/>
          <p:cNvSpPr txBox="1">
            <a:spLocks noChangeArrowheads="1"/>
          </p:cNvSpPr>
          <p:nvPr userDrawn="1"/>
        </p:nvSpPr>
        <p:spPr bwMode="auto">
          <a:xfrm>
            <a:off x="7086600" y="6275387"/>
            <a:ext cx="1905000" cy="381000"/>
          </a:xfrm>
          <a:prstGeom prst="rect">
            <a:avLst/>
          </a:prstGeom>
          <a:noFill/>
          <a:ln w="9525">
            <a:noFill/>
            <a:miter lim="800000"/>
            <a:headEnd/>
            <a:tailEnd/>
          </a:ln>
        </p:spPr>
        <p:txBody>
          <a:bodyPr anchor="ctr"/>
          <a:lstStyle>
            <a:lvl1pPr algn="r">
              <a:spcBef>
                <a:spcPct val="50000"/>
              </a:spcBef>
              <a:defRPr sz="1200">
                <a:latin typeface="Arial Narrow" pitchFamily="34" charset="0"/>
              </a:defRPr>
            </a:lvl1pPr>
          </a:lstStyle>
          <a:p>
            <a:pPr>
              <a:defRPr/>
            </a:pPr>
            <a:r>
              <a:rPr lang="en-US" dirty="0"/>
              <a:t>  Lecture</a:t>
            </a:r>
            <a:r>
              <a:rPr lang="en-US" baseline="0" dirty="0"/>
              <a:t> 11</a:t>
            </a:r>
            <a:br>
              <a:rPr lang="en-US" baseline="0" dirty="0"/>
            </a:br>
            <a:r>
              <a:rPr lang="en-US" baseline="0" dirty="0"/>
              <a:t>Slide </a:t>
            </a:r>
            <a:fld id="{D684DC87-7C2B-4413-A3B2-900CE8D7D012}" type="slidenum">
              <a:rPr lang="en-US" baseline="0" smtClean="0"/>
              <a:t>‹#›</a:t>
            </a:fld>
            <a:endParaRPr lang="en-US" dirty="0"/>
          </a:p>
        </p:txBody>
      </p:sp>
      <p:sp>
        <p:nvSpPr>
          <p:cNvPr id="4" name="MSIPCMContentMarking" descr="{&quot;HashCode&quot;:-1818968269,&quot;Placement&quot;:&quot;Header&quot;,&quot;Top&quot;:0.0,&quot;Left&quot;:0.0,&quot;SlideWidth&quot;:720,&quot;SlideHeight&quot;:540}">
            <a:extLst>
              <a:ext uri="{FF2B5EF4-FFF2-40B4-BE49-F238E27FC236}">
                <a16:creationId xmlns:a16="http://schemas.microsoft.com/office/drawing/2014/main" id="{062CC9C8-B939-4288-A49D-62827FDE6D96}"/>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200" algn="l" rtl="0" fontAlgn="base">
        <a:spcBef>
          <a:spcPct val="0"/>
        </a:spcBef>
        <a:spcAft>
          <a:spcPct val="0"/>
        </a:spcAft>
        <a:defRPr sz="3200" b="1">
          <a:solidFill>
            <a:schemeClr val="bg1"/>
          </a:solidFill>
          <a:latin typeface="Arial" charset="0"/>
          <a:cs typeface="Arial" charset="0"/>
        </a:defRPr>
      </a:lvl6pPr>
      <a:lvl7pPr marL="914400" algn="l" rtl="0" fontAlgn="base">
        <a:spcBef>
          <a:spcPct val="0"/>
        </a:spcBef>
        <a:spcAft>
          <a:spcPct val="0"/>
        </a:spcAft>
        <a:defRPr sz="3200" b="1">
          <a:solidFill>
            <a:schemeClr val="bg1"/>
          </a:solidFill>
          <a:latin typeface="Arial" charset="0"/>
          <a:cs typeface="Arial" charset="0"/>
        </a:defRPr>
      </a:lvl7pPr>
      <a:lvl8pPr marL="1371600" algn="l" rtl="0" fontAlgn="base">
        <a:spcBef>
          <a:spcPct val="0"/>
        </a:spcBef>
        <a:spcAft>
          <a:spcPct val="0"/>
        </a:spcAft>
        <a:defRPr sz="3200" b="1">
          <a:solidFill>
            <a:schemeClr val="bg1"/>
          </a:solidFill>
          <a:latin typeface="Arial" charset="0"/>
          <a:cs typeface="Arial" charset="0"/>
        </a:defRPr>
      </a:lvl8pPr>
      <a:lvl9pPr marL="1828800" algn="l" rtl="0" fontAlgn="base">
        <a:spcBef>
          <a:spcPct val="0"/>
        </a:spcBef>
        <a:spcAft>
          <a:spcPct val="0"/>
        </a:spcAft>
        <a:defRPr sz="3200" b="1">
          <a:solidFill>
            <a:schemeClr val="bg1"/>
          </a:solidFill>
          <a:latin typeface="Arial" charset="0"/>
          <a:cs typeface="Arial" charset="0"/>
        </a:defRPr>
      </a:lvl9pPr>
    </p:titleStyle>
    <p:bodyStyle>
      <a:lvl1pPr marL="342900" indent="-342900" algn="l" rtl="0" eaLnBrk="0" fontAlgn="base" hangingPunct="0">
        <a:spcBef>
          <a:spcPct val="20000"/>
        </a:spcBef>
        <a:spcAft>
          <a:spcPct val="0"/>
        </a:spcAft>
        <a:buChar char="•"/>
        <a:defRPr sz="2800">
          <a:solidFill>
            <a:srgbClr val="640064"/>
          </a:solidFill>
          <a:latin typeface="+mn-lt"/>
          <a:ea typeface="+mn-ea"/>
          <a:cs typeface="+mn-cs"/>
        </a:defRPr>
      </a:lvl1pPr>
      <a:lvl2pPr marL="742950" indent="-285750" algn="l" rtl="0" eaLnBrk="0" fontAlgn="base" hangingPunct="0">
        <a:spcBef>
          <a:spcPct val="20000"/>
        </a:spcBef>
        <a:spcAft>
          <a:spcPct val="0"/>
        </a:spcAft>
        <a:buChar char="–"/>
        <a:defRPr sz="2400">
          <a:solidFill>
            <a:srgbClr val="640064"/>
          </a:solidFill>
          <a:latin typeface="+mn-lt"/>
          <a:cs typeface="+mn-cs"/>
        </a:defRPr>
      </a:lvl2pPr>
      <a:lvl3pPr marL="1143000" indent="-228600" algn="l" rtl="0" eaLnBrk="0" fontAlgn="base" hangingPunct="0">
        <a:spcBef>
          <a:spcPct val="20000"/>
        </a:spcBef>
        <a:spcAft>
          <a:spcPct val="0"/>
        </a:spcAft>
        <a:buChar char="•"/>
        <a:defRPr sz="2000">
          <a:solidFill>
            <a:srgbClr val="640064"/>
          </a:solidFill>
          <a:latin typeface="+mn-lt"/>
          <a:cs typeface="+mn-cs"/>
        </a:defRPr>
      </a:lvl3pPr>
      <a:lvl4pPr marL="1600200" indent="-228600" algn="l" rtl="0" eaLnBrk="0" fontAlgn="base" hangingPunct="0">
        <a:spcBef>
          <a:spcPct val="20000"/>
        </a:spcBef>
        <a:spcAft>
          <a:spcPct val="0"/>
        </a:spcAft>
        <a:buChar char="–"/>
        <a:defRPr>
          <a:solidFill>
            <a:srgbClr val="640064"/>
          </a:solidFill>
          <a:latin typeface="+mn-lt"/>
          <a:cs typeface="+mn-cs"/>
        </a:defRPr>
      </a:lvl4pPr>
      <a:lvl5pPr marL="2057400" indent="-228600" algn="l" rtl="0" eaLnBrk="0" fontAlgn="base" hangingPunct="0">
        <a:spcBef>
          <a:spcPct val="20000"/>
        </a:spcBef>
        <a:spcAft>
          <a:spcPct val="0"/>
        </a:spcAft>
        <a:buChar char="»"/>
        <a:defRPr>
          <a:solidFill>
            <a:srgbClr val="640064"/>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12.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5.xml"/><Relationship Id="rId6" Type="http://schemas.openxmlformats.org/officeDocument/2006/relationships/image" Target="../media/image4.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1.m4a"/><Relationship Id="rId7" Type="http://schemas.openxmlformats.org/officeDocument/2006/relationships/image" Target="../media/image6.png"/><Relationship Id="rId2" Type="http://schemas.microsoft.com/office/2007/relationships/media" Target="../media/media11.m4a"/><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hyperlink" Target="https://www.learnpython.org/en/Loops" TargetMode="External"/><Relationship Id="rId5" Type="http://schemas.openxmlformats.org/officeDocument/2006/relationships/hyperlink" Target="https://docs.python.org/3/tutorial/controlflow.html" TargetMode="External"/><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ine 15"/>
          <p:cNvSpPr>
            <a:spLocks noChangeShapeType="1"/>
          </p:cNvSpPr>
          <p:nvPr/>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7" name="Rectangle 3"/>
          <p:cNvSpPr>
            <a:spLocks noGrp="1" noChangeArrowheads="1"/>
          </p:cNvSpPr>
          <p:nvPr>
            <p:ph type="subTitle" idx="1"/>
          </p:nvPr>
        </p:nvSpPr>
        <p:spPr>
          <a:xfrm>
            <a:off x="1905000" y="1676400"/>
            <a:ext cx="6629400" cy="1311128"/>
          </a:xfrm>
        </p:spPr>
        <p:txBody>
          <a:bodyPr/>
          <a:lstStyle/>
          <a:p>
            <a:r>
              <a:rPr lang="en-GB" b="1" dirty="0">
                <a:latin typeface="Arial Narrow" panose="020B0606020202030204" pitchFamily="34" charset="0"/>
              </a:rPr>
              <a:t>Repetition Structure III </a:t>
            </a:r>
            <a:r>
              <a:rPr lang="en-GB" sz="3600" b="1" dirty="0">
                <a:latin typeface="Arial Narrow" panose="020B0606020202030204" pitchFamily="34" charset="0"/>
              </a:rPr>
              <a:t> </a:t>
            </a:r>
          </a:p>
          <a:p>
            <a:r>
              <a:rPr lang="en-GB" sz="3600" b="1" dirty="0">
                <a:latin typeface="Arial Narrow" panose="020B0606020202030204" pitchFamily="34" charset="0"/>
              </a:rPr>
              <a:t>Nested loops</a:t>
            </a:r>
          </a:p>
        </p:txBody>
      </p:sp>
      <p:pic>
        <p:nvPicPr>
          <p:cNvPr id="3" name="Audio 2">
            <a:hlinkClick r:id="" action="ppaction://media"/>
            <a:extLst>
              <a:ext uri="{FF2B5EF4-FFF2-40B4-BE49-F238E27FC236}">
                <a16:creationId xmlns:a16="http://schemas.microsoft.com/office/drawing/2014/main" id="{47E18938-419B-4850-9C27-1915F38EFA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460"/>
    </mc:Choice>
    <mc:Fallback xmlns="">
      <p:transition spd="slow" advTm="344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Nested Loop </a:t>
            </a:r>
            <a:r>
              <a:rPr lang="en-US" b="0" i="1" dirty="0"/>
              <a:t>– Example 2</a:t>
            </a:r>
          </a:p>
        </p:txBody>
      </p:sp>
      <p:sp>
        <p:nvSpPr>
          <p:cNvPr id="3" name="Content Placeholder 2"/>
          <p:cNvSpPr>
            <a:spLocks noGrp="1"/>
          </p:cNvSpPr>
          <p:nvPr>
            <p:ph idx="1"/>
          </p:nvPr>
        </p:nvSpPr>
        <p:spPr>
          <a:xfrm>
            <a:off x="152400" y="937419"/>
            <a:ext cx="8991600" cy="4983162"/>
          </a:xfrm>
        </p:spPr>
        <p:txBody>
          <a:bodyPr/>
          <a:lstStyle/>
          <a:p>
            <a:pPr marL="0" indent="0">
              <a:buNone/>
            </a:pPr>
            <a:r>
              <a:rPr lang="en-US" sz="3200" b="1" dirty="0">
                <a:latin typeface="Arial Narrow" panose="020B0606020202030204" pitchFamily="34" charset="0"/>
              </a:rPr>
              <a:t>Given a nested list that stores some students’ names and scores for 3 tests as follows:</a:t>
            </a:r>
          </a:p>
          <a:p>
            <a:pPr marL="0" indent="0">
              <a:buNone/>
            </a:pPr>
            <a:r>
              <a:rPr lang="en-US" sz="2400" b="1" dirty="0">
                <a:solidFill>
                  <a:srgbClr val="0000FF"/>
                </a:solidFill>
                <a:latin typeface="Arial Narrow" panose="020B0606020202030204" pitchFamily="34" charset="0"/>
              </a:rPr>
              <a:t>students = [ ['Aaron', 78, 72, 70], ['Bob', 83, 88, 50], ['Cat', 65, 90, 56] ]</a:t>
            </a:r>
            <a:endParaRPr lang="en-US" sz="3200" b="1" dirty="0">
              <a:solidFill>
                <a:srgbClr val="0000FF"/>
              </a:solidFill>
              <a:latin typeface="Arial Narrow" panose="020B0606020202030204" pitchFamily="34" charset="0"/>
            </a:endParaRPr>
          </a:p>
          <a:p>
            <a:pPr marL="0" indent="0">
              <a:buNone/>
            </a:pPr>
            <a:r>
              <a:rPr lang="en-US" sz="3200" b="1" dirty="0">
                <a:latin typeface="Arial Narrow" panose="020B0606020202030204" pitchFamily="34" charset="0"/>
              </a:rPr>
              <a:t>Write a nested loop to display the names, test scores and average for the 3 tests.</a:t>
            </a:r>
          </a:p>
          <a:p>
            <a:pPr marL="0" indent="0">
              <a:spcBef>
                <a:spcPts val="0"/>
              </a:spcBef>
              <a:buNone/>
            </a:pPr>
            <a:endParaRPr lang="en-US" sz="2400" b="1" dirty="0">
              <a:solidFill>
                <a:schemeClr val="tx1"/>
              </a:solidFill>
              <a:latin typeface="Courier New" panose="02070309020205020404" pitchFamily="49" charset="0"/>
              <a:cs typeface="Courier New" panose="02070309020205020404" pitchFamily="49" charset="0"/>
            </a:endParaRPr>
          </a:p>
          <a:p>
            <a:pPr marL="361950" indent="0">
              <a:spcBef>
                <a:spcPts val="0"/>
              </a:spcBef>
              <a:buNone/>
            </a:pPr>
            <a:r>
              <a:rPr lang="en-US" sz="2400" b="1" dirty="0">
                <a:solidFill>
                  <a:schemeClr val="tx1"/>
                </a:solidFill>
                <a:latin typeface="Courier New" panose="02070309020205020404" pitchFamily="49" charset="0"/>
                <a:cs typeface="Courier New" panose="02070309020205020404" pitchFamily="49" charset="0"/>
              </a:rPr>
              <a:t>Name      Test 1  Test 2  Test 3  Average</a:t>
            </a:r>
          </a:p>
          <a:p>
            <a:pPr marL="361950" indent="0">
              <a:spcBef>
                <a:spcPts val="0"/>
              </a:spcBef>
              <a:buNone/>
            </a:pPr>
            <a:r>
              <a:rPr lang="en-US" sz="2400" b="1" dirty="0">
                <a:solidFill>
                  <a:schemeClr val="tx1"/>
                </a:solidFill>
                <a:latin typeface="Courier New" panose="02070309020205020404" pitchFamily="49" charset="0"/>
                <a:cs typeface="Courier New" panose="02070309020205020404" pitchFamily="49" charset="0"/>
              </a:rPr>
              <a:t>Aaron         78      72      70    73.33</a:t>
            </a:r>
          </a:p>
          <a:p>
            <a:pPr marL="361950" indent="0">
              <a:spcBef>
                <a:spcPts val="0"/>
              </a:spcBef>
              <a:buNone/>
            </a:pPr>
            <a:r>
              <a:rPr lang="en-US" sz="2400" b="1" dirty="0">
                <a:solidFill>
                  <a:schemeClr val="tx1"/>
                </a:solidFill>
                <a:latin typeface="Courier New" panose="02070309020205020404" pitchFamily="49" charset="0"/>
                <a:cs typeface="Courier New" panose="02070309020205020404" pitchFamily="49" charset="0"/>
              </a:rPr>
              <a:t>Bob           83      88      50    73.67</a:t>
            </a:r>
          </a:p>
          <a:p>
            <a:pPr marL="361950" indent="0">
              <a:spcBef>
                <a:spcPts val="0"/>
              </a:spcBef>
              <a:buNone/>
            </a:pPr>
            <a:r>
              <a:rPr lang="en-US" sz="2400" b="1" dirty="0">
                <a:solidFill>
                  <a:schemeClr val="tx1"/>
                </a:solidFill>
                <a:latin typeface="Courier New" panose="02070309020205020404" pitchFamily="49" charset="0"/>
                <a:cs typeface="Courier New" panose="02070309020205020404" pitchFamily="49" charset="0"/>
              </a:rPr>
              <a:t>Cat           65      90      56    70.33</a:t>
            </a:r>
          </a:p>
        </p:txBody>
      </p:sp>
      <p:sp>
        <p:nvSpPr>
          <p:cNvPr id="4" name="Rectangle 3"/>
          <p:cNvSpPr/>
          <p:nvPr/>
        </p:nvSpPr>
        <p:spPr>
          <a:xfrm>
            <a:off x="381000" y="3733800"/>
            <a:ext cx="8001000" cy="1676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746976954"/>
      </p:ext>
    </p:extLst>
  </p:cSld>
  <p:clrMapOvr>
    <a:masterClrMapping/>
  </p:clrMapOvr>
  <mc:AlternateContent xmlns:mc="http://schemas.openxmlformats.org/markup-compatibility/2006" xmlns:p14="http://schemas.microsoft.com/office/powerpoint/2010/main">
    <mc:Choice Requires="p14">
      <p:transition spd="slow" advTm="57612">
        <p14:ripple/>
      </p:transition>
    </mc:Choice>
    <mc:Fallback xmlns="">
      <p:transition spd="slow" advTm="57612">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Nested Loop </a:t>
            </a:r>
            <a:r>
              <a:rPr lang="en-US" b="0" i="1" dirty="0"/>
              <a:t>– Example 2 Solution</a:t>
            </a:r>
          </a:p>
        </p:txBody>
      </p:sp>
      <p:sp>
        <p:nvSpPr>
          <p:cNvPr id="3" name="Content Placeholder 2"/>
          <p:cNvSpPr>
            <a:spLocks noGrp="1"/>
          </p:cNvSpPr>
          <p:nvPr>
            <p:ph idx="1"/>
          </p:nvPr>
        </p:nvSpPr>
        <p:spPr>
          <a:xfrm>
            <a:off x="0" y="762000"/>
            <a:ext cx="9372600" cy="4983162"/>
          </a:xfrm>
        </p:spPr>
        <p:txBody>
          <a:bodyPr/>
          <a:lstStyle/>
          <a:p>
            <a:pPr marL="0" lvl="1" indent="0">
              <a:spcBef>
                <a:spcPts val="0"/>
              </a:spcBef>
              <a:spcAft>
                <a:spcPts val="0"/>
              </a:spcAft>
              <a:buNone/>
            </a:pPr>
            <a:r>
              <a:rPr lang="en-US" sz="2800" dirty="0">
                <a:solidFill>
                  <a:schemeClr val="tx1"/>
                </a:solidFill>
                <a:latin typeface="Arial Narrow" panose="020B0606020202030204" pitchFamily="34" charset="0"/>
              </a:rPr>
              <a:t>students = [ ['Aaron', 78, 72, 70], ['Bob', 83, 88, 50], ['Cat', 65, 90, 56] ]</a:t>
            </a:r>
            <a:endParaRPr lang="en-US" sz="3600" dirty="0">
              <a:solidFill>
                <a:schemeClr val="tx1"/>
              </a:solidFill>
              <a:latin typeface="Arial Narrow" panose="020B0606020202030204" pitchFamily="34" charset="0"/>
            </a:endParaRPr>
          </a:p>
          <a:p>
            <a:pPr marL="0" lvl="1" indent="0">
              <a:spcBef>
                <a:spcPts val="1200"/>
              </a:spcBef>
              <a:spcAft>
                <a:spcPts val="0"/>
              </a:spcAft>
              <a:buNone/>
            </a:pPr>
            <a:r>
              <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rPr>
              <a:t>print( '{:8} {:&gt;7} {:&gt;7} {:&gt;7} {:&gt;8}'.</a:t>
            </a:r>
          </a:p>
          <a:p>
            <a:pPr marL="0" lvl="1" indent="0">
              <a:spcBef>
                <a:spcPts val="0"/>
              </a:spcBef>
              <a:spcAft>
                <a:spcPts val="0"/>
              </a:spcAft>
              <a:buNone/>
            </a:pPr>
            <a:r>
              <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rPr>
              <a:t>      format('Name’, 'Test 1’, 'Test 2’, 'Test 3’, 'Average’) )</a:t>
            </a:r>
          </a:p>
          <a:p>
            <a:pPr marL="0" lvl="1" indent="0">
              <a:spcBef>
                <a:spcPts val="1200"/>
              </a:spcBef>
              <a:spcAft>
                <a:spcPts val="0"/>
              </a:spcAft>
              <a:buNone/>
            </a:pPr>
            <a:r>
              <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rPr>
              <a:t>for s in range( </a:t>
            </a:r>
            <a:r>
              <a:rPr lang="en-US" sz="2800" dirty="0" err="1">
                <a:solidFill>
                  <a:schemeClr val="tx1"/>
                </a:solidFill>
                <a:latin typeface="Arial Narrow" panose="020B0606020202030204" pitchFamily="34" charset="0"/>
                <a:ea typeface="Tahoma" panose="020B0604030504040204" pitchFamily="34" charset="0"/>
                <a:cs typeface="Tahoma" panose="020B0604030504040204" pitchFamily="34" charset="0"/>
              </a:rPr>
              <a:t>len</a:t>
            </a:r>
            <a:r>
              <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rPr>
              <a:t>(students) ):  </a:t>
            </a:r>
            <a:r>
              <a:rPr lang="en-US" sz="2800" dirty="0">
                <a:solidFill>
                  <a:srgbClr val="0000FF"/>
                </a:solidFill>
                <a:latin typeface="Arial Narrow" panose="020B0606020202030204" pitchFamily="34" charset="0"/>
                <a:ea typeface="Tahoma" panose="020B0604030504040204" pitchFamily="34" charset="0"/>
                <a:cs typeface="Tahoma" panose="020B0604030504040204" pitchFamily="34" charset="0"/>
              </a:rPr>
              <a:t>#outer loop for each student</a:t>
            </a:r>
            <a:endPar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endParaRPr>
          </a:p>
          <a:p>
            <a:pPr marL="0" lvl="1" indent="0">
              <a:spcBef>
                <a:spcPts val="0"/>
              </a:spcBef>
              <a:spcAft>
                <a:spcPts val="0"/>
              </a:spcAft>
              <a:buNone/>
            </a:pPr>
            <a:r>
              <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rPr>
              <a:t>    print( '{:8} '.format(students[s][0]),end='' )</a:t>
            </a:r>
          </a:p>
          <a:p>
            <a:pPr marL="0" lvl="1" indent="0">
              <a:spcBef>
                <a:spcPts val="0"/>
              </a:spcBef>
              <a:spcAft>
                <a:spcPts val="0"/>
              </a:spcAft>
              <a:buNone/>
            </a:pPr>
            <a:r>
              <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rPr>
              <a:t>    total = 0</a:t>
            </a:r>
          </a:p>
          <a:p>
            <a:pPr marL="0" lvl="1" indent="0">
              <a:spcBef>
                <a:spcPts val="600"/>
              </a:spcBef>
              <a:spcAft>
                <a:spcPts val="0"/>
              </a:spcAft>
              <a:buNone/>
            </a:pPr>
            <a:r>
              <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rPr>
              <a:t>    for t in range(1,4):  </a:t>
            </a:r>
            <a:r>
              <a:rPr lang="en-US" sz="2800" dirty="0">
                <a:solidFill>
                  <a:srgbClr val="0000FF"/>
                </a:solidFill>
                <a:latin typeface="Arial Narrow" panose="020B0606020202030204" pitchFamily="34" charset="0"/>
                <a:ea typeface="Tahoma" panose="020B0604030504040204" pitchFamily="34" charset="0"/>
                <a:cs typeface="Tahoma" panose="020B0604030504040204" pitchFamily="34" charset="0"/>
              </a:rPr>
              <a:t>#inner loop for each test</a:t>
            </a:r>
            <a:endPar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endParaRPr>
          </a:p>
          <a:p>
            <a:pPr marL="0" lvl="1" indent="0">
              <a:spcBef>
                <a:spcPts val="0"/>
              </a:spcBef>
              <a:spcAft>
                <a:spcPts val="0"/>
              </a:spcAft>
              <a:buNone/>
            </a:pPr>
            <a:r>
              <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rPr>
              <a:t>        total += students[s][t]</a:t>
            </a:r>
          </a:p>
          <a:p>
            <a:pPr marL="0" lvl="1" indent="0">
              <a:spcBef>
                <a:spcPts val="0"/>
              </a:spcBef>
              <a:spcAft>
                <a:spcPts val="0"/>
              </a:spcAft>
              <a:buNone/>
            </a:pPr>
            <a:r>
              <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rPr>
              <a:t>        print( '{:7} '.format(students[s][t]),end='' )</a:t>
            </a:r>
          </a:p>
          <a:p>
            <a:pPr marL="0" lvl="1" indent="0">
              <a:spcBef>
                <a:spcPts val="0"/>
              </a:spcBef>
              <a:spcAft>
                <a:spcPts val="0"/>
              </a:spcAft>
              <a:buNone/>
            </a:pPr>
            <a:r>
              <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rPr>
              <a:t>    average = total / 3</a:t>
            </a:r>
          </a:p>
          <a:p>
            <a:pPr marL="0" lvl="1" indent="0">
              <a:spcBef>
                <a:spcPts val="0"/>
              </a:spcBef>
              <a:spcAft>
                <a:spcPts val="0"/>
              </a:spcAft>
              <a:buNone/>
            </a:pPr>
            <a:r>
              <a:rPr lang="en-US" sz="2800" dirty="0">
                <a:solidFill>
                  <a:schemeClr val="tx1"/>
                </a:solidFill>
                <a:latin typeface="Arial Narrow" panose="020B0606020202030204" pitchFamily="34" charset="0"/>
                <a:ea typeface="Tahoma" panose="020B0604030504040204" pitchFamily="34" charset="0"/>
                <a:cs typeface="Tahoma" panose="020B0604030504040204" pitchFamily="34" charset="0"/>
              </a:rPr>
              <a:t>    print( '{:8.2f}'.format(average) )</a:t>
            </a:r>
            <a:endParaRPr lang="en-US" sz="2400" i="1" dirty="0">
              <a:solidFill>
                <a:schemeClr val="tx1"/>
              </a:solidFill>
              <a:latin typeface="Arial Narrow" panose="020B0606020202030204" pitchFamily="34" charset="0"/>
              <a:ea typeface="Tahoma" panose="020B0604030504040204" pitchFamily="34" charset="0"/>
              <a:cs typeface="Tahoma" panose="020B0604030504040204" pitchFamily="34" charset="0"/>
            </a:endParaRPr>
          </a:p>
        </p:txBody>
      </p:sp>
      <p:sp>
        <p:nvSpPr>
          <p:cNvPr id="10" name="Rectangle 9">
            <a:extLst>
              <a:ext uri="{FF2B5EF4-FFF2-40B4-BE49-F238E27FC236}">
                <a16:creationId xmlns:a16="http://schemas.microsoft.com/office/drawing/2014/main" id="{3FFA4B3F-CFC8-4890-B43A-DC42A62F6055}"/>
              </a:ext>
            </a:extLst>
          </p:cNvPr>
          <p:cNvSpPr/>
          <p:nvPr/>
        </p:nvSpPr>
        <p:spPr>
          <a:xfrm>
            <a:off x="304800" y="3733800"/>
            <a:ext cx="6019800" cy="1371600"/>
          </a:xfrm>
          <a:prstGeom prst="rect">
            <a:avLst/>
          </a:prstGeom>
          <a:noFill/>
          <a:ln>
            <a:solidFill>
              <a:srgbClr val="0000FF"/>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8B237268-18E6-462E-A34E-3E945E41F7AB}"/>
              </a:ext>
            </a:extLst>
          </p:cNvPr>
          <p:cNvSpPr/>
          <p:nvPr/>
        </p:nvSpPr>
        <p:spPr>
          <a:xfrm>
            <a:off x="19259" y="2322008"/>
            <a:ext cx="7905541" cy="3581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525972790"/>
      </p:ext>
    </p:extLst>
  </p:cSld>
  <p:clrMapOvr>
    <a:masterClrMapping/>
  </p:clrMapOvr>
  <mc:AlternateContent xmlns:mc="http://schemas.openxmlformats.org/markup-compatibility/2006" xmlns:p14="http://schemas.microsoft.com/office/powerpoint/2010/main">
    <mc:Choice Requires="p14">
      <p:transition spd="slow" advTm="57612">
        <p14:ripple/>
      </p:transition>
    </mc:Choice>
    <mc:Fallback xmlns="">
      <p:transition spd="slow" advTm="5761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childTnLst>
                          </p:cTn>
                        </p:par>
                        <p:par>
                          <p:cTn id="38" fill="hold">
                            <p:stCondLst>
                              <p:cond delay="500"/>
                            </p:stCondLst>
                            <p:childTnLst>
                              <p:par>
                                <p:cTn id="39" presetID="10" presetClass="entr" presetSubtype="0" fill="hold" grpId="0" nodeType="after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par>
                          <p:cTn id="42" fill="hold">
                            <p:stCondLst>
                              <p:cond delay="1000"/>
                            </p:stCondLst>
                            <p:childTnLst>
                              <p:par>
                                <p:cTn id="43" presetID="10" presetClass="entr" presetSubtype="0" fill="hold" grpId="0" nodeType="after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Nested Loop</a:t>
            </a:r>
          </a:p>
        </p:txBody>
      </p:sp>
      <p:sp>
        <p:nvSpPr>
          <p:cNvPr id="3" name="Content Placeholder 2"/>
          <p:cNvSpPr>
            <a:spLocks noGrp="1"/>
          </p:cNvSpPr>
          <p:nvPr>
            <p:ph idx="1"/>
          </p:nvPr>
        </p:nvSpPr>
        <p:spPr/>
        <p:txBody>
          <a:bodyPr/>
          <a:lstStyle/>
          <a:p>
            <a:pPr>
              <a:buFont typeface="Wingdings" panose="05000000000000000000" pitchFamily="2" charset="2"/>
              <a:buChar char="q"/>
            </a:pPr>
            <a:r>
              <a:rPr lang="en-US" b="1" dirty="0">
                <a:latin typeface="Arial Narrow" panose="020B0606020202030204" pitchFamily="34" charset="0"/>
              </a:rPr>
              <a:t>We can create a nested loop using either repetition structure (</a:t>
            </a:r>
            <a:r>
              <a:rPr lang="en-US" b="1" dirty="0">
                <a:latin typeface="Arial Narrow" panose="020B0606020202030204" pitchFamily="34" charset="0"/>
                <a:cs typeface="Courier New" panose="02070309020205020404" pitchFamily="49" charset="0"/>
              </a:rPr>
              <a:t>while</a:t>
            </a:r>
            <a:r>
              <a:rPr lang="en-US" b="1" dirty="0">
                <a:latin typeface="Arial Narrow" panose="020B0606020202030204" pitchFamily="34" charset="0"/>
              </a:rPr>
              <a:t> or </a:t>
            </a:r>
            <a:r>
              <a:rPr lang="en-US" b="1" dirty="0">
                <a:latin typeface="Arial Narrow" panose="020B0606020202030204" pitchFamily="34" charset="0"/>
                <a:cs typeface="Courier New" panose="02070309020205020404" pitchFamily="49" charset="0"/>
              </a:rPr>
              <a:t>for</a:t>
            </a:r>
            <a:r>
              <a:rPr lang="en-US" b="1" dirty="0">
                <a:latin typeface="Arial Narrow" panose="020B0606020202030204" pitchFamily="34" charset="0"/>
              </a:rPr>
              <a:t>)</a:t>
            </a:r>
          </a:p>
          <a:p>
            <a:pPr>
              <a:buFont typeface="Wingdings" panose="05000000000000000000" pitchFamily="2" charset="2"/>
              <a:buChar char="q"/>
            </a:pPr>
            <a:r>
              <a:rPr lang="en-US" b="1" dirty="0">
                <a:latin typeface="Arial Narrow" panose="020B0606020202030204" pitchFamily="34" charset="0"/>
              </a:rPr>
              <a:t>We can even use different types of loops for the inner and outer loops</a:t>
            </a:r>
          </a:p>
          <a:p>
            <a:pPr>
              <a:buFont typeface="Wingdings" panose="05000000000000000000" pitchFamily="2" charset="2"/>
              <a:buChar char="q"/>
            </a:pPr>
            <a:r>
              <a:rPr lang="en-US" b="1" dirty="0">
                <a:latin typeface="Arial Narrow" panose="020B0606020202030204" pitchFamily="34" charset="0"/>
              </a:rPr>
              <a:t>We can even have nested loops within nested loops</a:t>
            </a:r>
          </a:p>
          <a:p>
            <a:pPr>
              <a:buFont typeface="Wingdings" panose="05000000000000000000" pitchFamily="2" charset="2"/>
              <a:buChar char="q"/>
            </a:pPr>
            <a:endParaRPr lang="en-US" b="1" dirty="0">
              <a:latin typeface="Arial Narrow" panose="020B0606020202030204" pitchFamily="34" charset="0"/>
            </a:endParaRPr>
          </a:p>
          <a:p>
            <a:pPr>
              <a:buFont typeface="Wingdings" panose="05000000000000000000" pitchFamily="2" charset="2"/>
              <a:buChar char="q"/>
            </a:pPr>
            <a:r>
              <a:rPr lang="en-US" b="1" dirty="0">
                <a:latin typeface="Arial Narrow" panose="020B0606020202030204" pitchFamily="34" charset="0"/>
              </a:rPr>
              <a:t>We can even have nested loops within nested loops within nested loops within nested loops…(mind blown)</a:t>
            </a:r>
          </a:p>
          <a:p>
            <a:endParaRPr lang="en-US" dirty="0"/>
          </a:p>
          <a:p>
            <a:pPr marL="0" indent="0">
              <a:buNone/>
            </a:pPr>
            <a:endParaRPr lang="en-US" dirty="0"/>
          </a:p>
          <a:p>
            <a:pPr marL="0" indent="0">
              <a:buNone/>
            </a:pPr>
            <a:endParaRPr lang="en-US" sz="2000" dirty="0"/>
          </a:p>
        </p:txBody>
      </p:sp>
      <p:pic>
        <p:nvPicPr>
          <p:cNvPr id="6" name="Audio 5">
            <a:hlinkClick r:id="" action="ppaction://media"/>
            <a:extLst>
              <a:ext uri="{FF2B5EF4-FFF2-40B4-BE49-F238E27FC236}">
                <a16:creationId xmlns:a16="http://schemas.microsoft.com/office/drawing/2014/main" id="{8D133048-F2A8-4998-99A3-B4B53FC3D8E2}"/>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884390364"/>
      </p:ext>
    </p:extLst>
  </p:cSld>
  <p:clrMapOvr>
    <a:masterClrMapping/>
  </p:clrMapOvr>
  <mc:AlternateContent xmlns:mc="http://schemas.openxmlformats.org/markup-compatibility/2006" xmlns:p14="http://schemas.microsoft.com/office/powerpoint/2010/main">
    <mc:Choice Requires="p14">
      <p:transition spd="slow" advTm="30417">
        <p14:ripple/>
      </p:transition>
    </mc:Choice>
    <mc:Fallback xmlns="">
      <p:transition spd="slow" advTm="3041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Effect transition="in" filter="fade">
                                      <p:cBhvr>
                                        <p:cTn id="1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Changing List Values During Traversal</a:t>
            </a:r>
          </a:p>
        </p:txBody>
      </p:sp>
      <p:sp>
        <p:nvSpPr>
          <p:cNvPr id="3" name="Content Placeholder 2"/>
          <p:cNvSpPr>
            <a:spLocks noGrp="1"/>
          </p:cNvSpPr>
          <p:nvPr>
            <p:ph idx="1"/>
          </p:nvPr>
        </p:nvSpPr>
        <p:spPr/>
        <p:txBody>
          <a:bodyPr/>
          <a:lstStyle/>
          <a:p>
            <a:pPr>
              <a:buFont typeface="Wingdings" panose="05000000000000000000" pitchFamily="2" charset="2"/>
              <a:buChar char="q"/>
            </a:pPr>
            <a:r>
              <a:rPr lang="en-US" b="1" dirty="0">
                <a:latin typeface="Arial Narrow" panose="020B0606020202030204" pitchFamily="34" charset="0"/>
              </a:rPr>
              <a:t>If you use a </a:t>
            </a:r>
            <a:r>
              <a:rPr lang="en-US" b="1" dirty="0">
                <a:latin typeface="Arial Narrow" panose="020B0606020202030204" pitchFamily="34" charset="0"/>
                <a:cs typeface="Courier New" panose="02070309020205020404" pitchFamily="49" charset="0"/>
              </a:rPr>
              <a:t>for</a:t>
            </a:r>
            <a:r>
              <a:rPr lang="en-US" b="1" dirty="0">
                <a:latin typeface="Arial Narrow" panose="020B0606020202030204" pitchFamily="34" charset="0"/>
              </a:rPr>
              <a:t> loop to traverse a list, you cannot change the values in the list directly in this way</a:t>
            </a:r>
          </a:p>
          <a:p>
            <a:pPr>
              <a:buFont typeface="Wingdings" panose="05000000000000000000" pitchFamily="2" charset="2"/>
              <a:buChar char="q"/>
            </a:pPr>
            <a:endParaRPr lang="en-US" b="1" dirty="0">
              <a:latin typeface="Arial Narrow" panose="020B0606020202030204" pitchFamily="34" charset="0"/>
            </a:endParaRPr>
          </a:p>
          <a:p>
            <a:pPr>
              <a:buFont typeface="Wingdings" panose="05000000000000000000" pitchFamily="2" charset="2"/>
              <a:buChar char="q"/>
            </a:pPr>
            <a:endParaRPr lang="en-US" b="1" dirty="0">
              <a:latin typeface="Arial Narrow" panose="020B0606020202030204" pitchFamily="34" charset="0"/>
            </a:endParaRPr>
          </a:p>
          <a:p>
            <a:pPr>
              <a:buFont typeface="Wingdings" panose="05000000000000000000" pitchFamily="2" charset="2"/>
              <a:buChar char="q"/>
            </a:pPr>
            <a:endParaRPr lang="en-US" b="1" dirty="0">
              <a:latin typeface="Arial Narrow" panose="020B0606020202030204" pitchFamily="34" charset="0"/>
            </a:endParaRPr>
          </a:p>
          <a:p>
            <a:pPr>
              <a:spcBef>
                <a:spcPts val="1800"/>
              </a:spcBef>
              <a:buFont typeface="Wingdings" panose="05000000000000000000" pitchFamily="2" charset="2"/>
              <a:buChar char="q"/>
            </a:pPr>
            <a:r>
              <a:rPr lang="en-US" b="1" dirty="0">
                <a:latin typeface="Arial Narrow" panose="020B0606020202030204" pitchFamily="34" charset="0"/>
              </a:rPr>
              <a:t>Instead, you should do this:</a:t>
            </a:r>
          </a:p>
          <a:p>
            <a:pPr marL="457200" lvl="1" indent="0">
              <a:buNone/>
            </a:pPr>
            <a:endParaRPr lang="en-US" dirty="0"/>
          </a:p>
          <a:p>
            <a:pPr marL="0" indent="0">
              <a:buNone/>
            </a:pPr>
            <a:endParaRPr lang="en-US" dirty="0"/>
          </a:p>
          <a:p>
            <a:pPr marL="0" indent="0">
              <a:buNone/>
            </a:pPr>
            <a:endParaRPr lang="en-US" sz="2000" dirty="0"/>
          </a:p>
        </p:txBody>
      </p:sp>
      <p:pic>
        <p:nvPicPr>
          <p:cNvPr id="4" name="Picture 3">
            <a:extLst>
              <a:ext uri="{FF2B5EF4-FFF2-40B4-BE49-F238E27FC236}">
                <a16:creationId xmlns:a16="http://schemas.microsoft.com/office/drawing/2014/main" id="{55F59B5B-F3FA-44ED-9B18-BB76B237C882}"/>
              </a:ext>
            </a:extLst>
          </p:cNvPr>
          <p:cNvPicPr>
            <a:picLocks noChangeAspect="1"/>
          </p:cNvPicPr>
          <p:nvPr/>
        </p:nvPicPr>
        <p:blipFill>
          <a:blip r:embed="rId6"/>
          <a:stretch>
            <a:fillRect/>
          </a:stretch>
        </p:blipFill>
        <p:spPr>
          <a:xfrm>
            <a:off x="1175405" y="1981200"/>
            <a:ext cx="4605337" cy="1418968"/>
          </a:xfrm>
          <a:prstGeom prst="rect">
            <a:avLst/>
          </a:prstGeom>
          <a:ln>
            <a:solidFill>
              <a:schemeClr val="tx1"/>
            </a:solidFill>
          </a:ln>
        </p:spPr>
      </p:pic>
      <p:pic>
        <p:nvPicPr>
          <p:cNvPr id="5" name="Picture 4">
            <a:extLst>
              <a:ext uri="{FF2B5EF4-FFF2-40B4-BE49-F238E27FC236}">
                <a16:creationId xmlns:a16="http://schemas.microsoft.com/office/drawing/2014/main" id="{DA380A1B-2858-41B3-8EE1-8C6F0F087CBE}"/>
              </a:ext>
            </a:extLst>
          </p:cNvPr>
          <p:cNvPicPr>
            <a:picLocks noChangeAspect="1"/>
          </p:cNvPicPr>
          <p:nvPr/>
        </p:nvPicPr>
        <p:blipFill>
          <a:blip r:embed="rId7"/>
          <a:stretch>
            <a:fillRect/>
          </a:stretch>
        </p:blipFill>
        <p:spPr>
          <a:xfrm>
            <a:off x="1143000" y="4144631"/>
            <a:ext cx="4637742" cy="1488658"/>
          </a:xfrm>
          <a:prstGeom prst="rect">
            <a:avLst/>
          </a:prstGeom>
          <a:ln>
            <a:solidFill>
              <a:schemeClr val="tx1"/>
            </a:solidFill>
          </a:ln>
        </p:spPr>
      </p:pic>
      <p:pic>
        <p:nvPicPr>
          <p:cNvPr id="8" name="Audio 7">
            <a:hlinkClick r:id="" action="ppaction://media"/>
            <a:extLst>
              <a:ext uri="{FF2B5EF4-FFF2-40B4-BE49-F238E27FC236}">
                <a16:creationId xmlns:a16="http://schemas.microsoft.com/office/drawing/2014/main" id="{15513787-0066-43B3-842A-3272789C0921}"/>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867012100"/>
      </p:ext>
    </p:extLst>
  </p:cSld>
  <p:clrMapOvr>
    <a:masterClrMapping/>
  </p:clrMapOvr>
  <mc:AlternateContent xmlns:mc="http://schemas.openxmlformats.org/markup-compatibility/2006" xmlns:p14="http://schemas.microsoft.com/office/powerpoint/2010/main">
    <mc:Choice Requires="p14">
      <p:transition spd="slow" advTm="51082">
        <p14:ripple/>
      </p:transition>
    </mc:Choice>
    <mc:Fallback xmlns="">
      <p:transition spd="slow" advTm="510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Effect transition="in" filter="fade">
                                      <p:cBhvr>
                                        <p:cTn id="11" dur="500"/>
                                        <p:tgtEl>
                                          <p:spTgt spid="3">
                                            <p:txEl>
                                              <p:pRg st="4" end="4"/>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p:txBody>
          <a:bodyPr/>
          <a:lstStyle/>
          <a:p>
            <a:pPr>
              <a:defRPr/>
            </a:pPr>
            <a:r>
              <a:rPr lang="en-US"/>
              <a:t>Summary</a:t>
            </a:r>
          </a:p>
        </p:txBody>
      </p:sp>
      <p:sp>
        <p:nvSpPr>
          <p:cNvPr id="8196" name="Rectangle 6"/>
          <p:cNvSpPr>
            <a:spLocks noGrp="1" noChangeArrowheads="1"/>
          </p:cNvSpPr>
          <p:nvPr>
            <p:ph type="body" idx="1"/>
          </p:nvPr>
        </p:nvSpPr>
        <p:spPr/>
        <p:txBody>
          <a:bodyPr/>
          <a:lstStyle/>
          <a:p>
            <a:pPr>
              <a:buFont typeface="Wingdings" panose="05000000000000000000" pitchFamily="2" charset="2"/>
              <a:buChar char="q"/>
            </a:pPr>
            <a:r>
              <a:rPr lang="en-US" altLang="en-US" b="1" dirty="0">
                <a:latin typeface="Arial Narrow" panose="020B0606020202030204" pitchFamily="34" charset="0"/>
              </a:rPr>
              <a:t>A </a:t>
            </a:r>
            <a:r>
              <a:rPr lang="en-US" altLang="en-US" b="1" dirty="0">
                <a:latin typeface="Courier New" panose="02070309020205020404" pitchFamily="49" charset="0"/>
                <a:cs typeface="Courier New" panose="02070309020205020404" pitchFamily="49" charset="0"/>
              </a:rPr>
              <a:t>for</a:t>
            </a:r>
            <a:r>
              <a:rPr lang="en-US" altLang="en-US" b="1" dirty="0">
                <a:latin typeface="Arial Narrow" panose="020B0606020202030204" pitchFamily="34" charset="0"/>
              </a:rPr>
              <a:t> loop can be used to iterate through a list of items, or if number of iterations is known beforehand</a:t>
            </a:r>
          </a:p>
          <a:p>
            <a:pPr>
              <a:buFont typeface="Wingdings" panose="05000000000000000000" pitchFamily="2" charset="2"/>
              <a:buChar char="q"/>
            </a:pPr>
            <a:r>
              <a:rPr lang="en-US" altLang="en-US" b="1" dirty="0">
                <a:latin typeface="Courier New" panose="02070309020205020404" pitchFamily="49" charset="0"/>
                <a:cs typeface="Courier New" panose="02070309020205020404" pitchFamily="49" charset="0"/>
              </a:rPr>
              <a:t>while</a:t>
            </a:r>
            <a:r>
              <a:rPr lang="en-US" altLang="en-US" b="1" dirty="0">
                <a:latin typeface="Arial Narrow" panose="020B0606020202030204" pitchFamily="34" charset="0"/>
              </a:rPr>
              <a:t> loop needs to be used if the number of iterations is not known</a:t>
            </a:r>
          </a:p>
          <a:p>
            <a:pPr>
              <a:buFont typeface="Wingdings" panose="05000000000000000000" pitchFamily="2" charset="2"/>
              <a:buChar char="q"/>
            </a:pPr>
            <a:r>
              <a:rPr lang="en-US" altLang="en-US" b="1" dirty="0">
                <a:latin typeface="Arial Narrow" panose="020B0606020202030204" pitchFamily="34" charset="0"/>
              </a:rPr>
              <a:t>A loop can be nested inside another loop, also known as a nested loop</a:t>
            </a:r>
          </a:p>
          <a:p>
            <a:pPr>
              <a:buFont typeface="Wingdings" panose="05000000000000000000" pitchFamily="2" charset="2"/>
              <a:buChar char="q"/>
            </a:pPr>
            <a:r>
              <a:rPr lang="en-US" altLang="en-US" b="1" dirty="0">
                <a:latin typeface="Arial Narrow" panose="020B0606020202030204" pitchFamily="34" charset="0"/>
              </a:rPr>
              <a:t>In a nested loop, for each pass through the outer loop, you execute the inner loop</a:t>
            </a:r>
          </a:p>
          <a:p>
            <a:pPr>
              <a:buFont typeface="Wingdings" panose="05000000000000000000" pitchFamily="2" charset="2"/>
              <a:buChar char="q"/>
            </a:pPr>
            <a:endParaRPr lang="en-US" altLang="en-US" b="1" dirty="0">
              <a:latin typeface="Arial Narrow" panose="020B0606020202030204" pitchFamily="34" charset="0"/>
            </a:endParaRPr>
          </a:p>
          <a:p>
            <a:pPr marL="0" indent="0">
              <a:buNone/>
            </a:pPr>
            <a:endParaRPr lang="en-US" altLang="en-US" b="1" dirty="0">
              <a:latin typeface="Arial Narrow" panose="020B0606020202030204" pitchFamily="34" charset="0"/>
            </a:endParaRPr>
          </a:p>
          <a:p>
            <a:endParaRPr lang="en-US" altLang="en-US" dirty="0"/>
          </a:p>
        </p:txBody>
      </p:sp>
      <p:pic>
        <p:nvPicPr>
          <p:cNvPr id="2" name="Audio 1">
            <a:hlinkClick r:id="" action="ppaction://media"/>
            <a:extLst>
              <a:ext uri="{FF2B5EF4-FFF2-40B4-BE49-F238E27FC236}">
                <a16:creationId xmlns:a16="http://schemas.microsoft.com/office/drawing/2014/main" id="{E16BF493-237A-4FE7-809B-91CD05BE43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632840290"/>
      </p:ext>
    </p:extLst>
  </p:cSld>
  <p:clrMapOvr>
    <a:masterClrMapping/>
  </p:clrMapOvr>
  <mc:AlternateContent xmlns:mc="http://schemas.openxmlformats.org/markup-compatibility/2006" xmlns:p14="http://schemas.microsoft.com/office/powerpoint/2010/main">
    <mc:Choice Requires="p14">
      <p:transition spd="slow" advTm="33798">
        <p14:ripple/>
      </p:transition>
    </mc:Choice>
    <mc:Fallback xmlns="">
      <p:transition spd="slow" advTm="337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
        <p:nvSpPr>
          <p:cNvPr id="4" name="Rectangle 3">
            <a:extLst>
              <a:ext uri="{FF2B5EF4-FFF2-40B4-BE49-F238E27FC236}">
                <a16:creationId xmlns:a16="http://schemas.microsoft.com/office/drawing/2014/main" id="{1AD08463-6B0A-418E-9896-24736FDD7B31}"/>
              </a:ext>
            </a:extLst>
          </p:cNvPr>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the activities now…</a:t>
            </a:r>
          </a:p>
        </p:txBody>
      </p:sp>
    </p:spTree>
    <p:extLst>
      <p:ext uri="{BB962C8B-B14F-4D97-AF65-F5344CB8AC3E}">
        <p14:creationId xmlns:p14="http://schemas.microsoft.com/office/powerpoint/2010/main" val="3561620643"/>
      </p:ext>
    </p:extLst>
  </p:cSld>
  <p:clrMapOvr>
    <a:masterClrMapping/>
  </p:clrMapOvr>
  <mc:AlternateContent xmlns:mc="http://schemas.openxmlformats.org/markup-compatibility/2006">
    <mc:Choice xmlns:p14="http://schemas.microsoft.com/office/powerpoint/2010/main" Requires="p14">
      <p:transition spd="slow" p14:dur="1400" advTm="9000">
        <p14:ripple/>
      </p:transition>
    </mc:Choice>
    <mc:Fallback>
      <p:transition spd="slow" advTm="9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ChangeArrowheads="1"/>
          </p:cNvSpPr>
          <p:nvPr>
            <p:ph type="title"/>
          </p:nvPr>
        </p:nvSpPr>
        <p:spPr/>
        <p:txBody>
          <a:bodyPr/>
          <a:lstStyle/>
          <a:p>
            <a:pPr>
              <a:defRPr/>
            </a:pPr>
            <a:r>
              <a:rPr lang="en-US"/>
              <a:t>Reading Reference</a:t>
            </a:r>
          </a:p>
        </p:txBody>
      </p:sp>
      <p:sp>
        <p:nvSpPr>
          <p:cNvPr id="6148" name="Rectangle 6"/>
          <p:cNvSpPr>
            <a:spLocks noGrp="1" noChangeArrowheads="1"/>
          </p:cNvSpPr>
          <p:nvPr>
            <p:ph type="body" idx="1"/>
          </p:nvPr>
        </p:nvSpPr>
        <p:spPr/>
        <p:txBody>
          <a:bodyPr/>
          <a:lstStyle/>
          <a:p>
            <a:r>
              <a:rPr lang="en-US" altLang="en-US" dirty="0"/>
              <a:t>Python 3.7.x Documentation</a:t>
            </a:r>
          </a:p>
          <a:p>
            <a:pPr lvl="1"/>
            <a:r>
              <a:rPr lang="en-US" dirty="0">
                <a:hlinkClick r:id="rId5"/>
              </a:rPr>
              <a:t>https://docs.python.org/3/tutorial/controlflow.html </a:t>
            </a:r>
            <a:endParaRPr lang="en-US" dirty="0"/>
          </a:p>
          <a:p>
            <a:r>
              <a:rPr lang="en-US" altLang="en-US" dirty="0"/>
              <a:t>Learn Python Tutorial</a:t>
            </a:r>
          </a:p>
          <a:p>
            <a:pPr lvl="1"/>
            <a:r>
              <a:rPr lang="en-US" altLang="en-US" dirty="0">
                <a:hlinkClick r:id="rId6"/>
              </a:rPr>
              <a:t>https://www.learnpython.org/en/Loops</a:t>
            </a:r>
            <a:endParaRPr lang="en-US" altLang="en-US" dirty="0"/>
          </a:p>
          <a:p>
            <a:pPr marL="457200" lvl="1" indent="0">
              <a:buNone/>
            </a:pPr>
            <a:endParaRPr lang="en-US" altLang="en-US" dirty="0"/>
          </a:p>
          <a:p>
            <a:endParaRPr lang="en-US" altLang="en-US" dirty="0"/>
          </a:p>
        </p:txBody>
      </p:sp>
      <p:pic>
        <p:nvPicPr>
          <p:cNvPr id="7" name="Audio 6">
            <a:hlinkClick r:id="" action="ppaction://media"/>
            <a:extLst>
              <a:ext uri="{FF2B5EF4-FFF2-40B4-BE49-F238E27FC236}">
                <a16:creationId xmlns:a16="http://schemas.microsoft.com/office/drawing/2014/main" id="{043C8020-6854-4FFC-8FDF-A66DE06244E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936700733"/>
      </p:ext>
    </p:extLst>
  </p:cSld>
  <p:clrMapOvr>
    <a:masterClrMapping/>
  </p:clrMapOvr>
  <mc:AlternateContent xmlns:mc="http://schemas.openxmlformats.org/markup-compatibility/2006" xmlns:p14="http://schemas.microsoft.com/office/powerpoint/2010/main">
    <mc:Choice Requires="p14">
      <p:transition spd="slow" advTm="25438">
        <p14:ripple/>
      </p:transition>
    </mc:Choice>
    <mc:Fallback xmlns="">
      <p:transition spd="slow" advTm="2543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b="1" dirty="0">
                <a:latin typeface="Arial Narrow" panose="020B0606020202030204" pitchFamily="34" charset="0"/>
              </a:rPr>
              <a:t>At the end of this lesson, you will be able to….</a:t>
            </a:r>
          </a:p>
          <a:p>
            <a:pPr marL="0" indent="0">
              <a:buNone/>
            </a:pPr>
            <a:endParaRPr lang="en-US" b="1" dirty="0">
              <a:latin typeface="Arial Narrow" panose="020B0606020202030204" pitchFamily="34" charset="0"/>
            </a:endParaRPr>
          </a:p>
          <a:p>
            <a:pPr>
              <a:buFont typeface="Wingdings" panose="05000000000000000000" pitchFamily="2" charset="2"/>
              <a:buChar char="q"/>
            </a:pPr>
            <a:r>
              <a:rPr lang="en-US" b="1" dirty="0">
                <a:latin typeface="Arial Narrow" panose="020B0606020202030204" pitchFamily="34" charset="0"/>
              </a:rPr>
              <a:t>Understand when to use a </a:t>
            </a:r>
            <a:r>
              <a:rPr lang="en-US" b="1" dirty="0">
                <a:latin typeface="Courier New" panose="02070309020205020404" pitchFamily="49" charset="0"/>
                <a:cs typeface="Courier New" panose="02070309020205020404" pitchFamily="49" charset="0"/>
              </a:rPr>
              <a:t>while</a:t>
            </a:r>
            <a:r>
              <a:rPr lang="en-US" b="1" dirty="0">
                <a:latin typeface="Arial Narrow" panose="020B0606020202030204" pitchFamily="34" charset="0"/>
              </a:rPr>
              <a:t> loop compared to a </a:t>
            </a:r>
            <a:r>
              <a:rPr lang="en-US" b="1" dirty="0">
                <a:latin typeface="Courier New" panose="02070309020205020404" pitchFamily="49" charset="0"/>
                <a:cs typeface="Courier New" panose="02070309020205020404" pitchFamily="49" charset="0"/>
              </a:rPr>
              <a:t>for</a:t>
            </a:r>
            <a:r>
              <a:rPr lang="en-US" b="1" dirty="0">
                <a:latin typeface="Arial Narrow" panose="020B0606020202030204" pitchFamily="34" charset="0"/>
              </a:rPr>
              <a:t> loop</a:t>
            </a:r>
          </a:p>
          <a:p>
            <a:pPr>
              <a:buFont typeface="Wingdings" panose="05000000000000000000" pitchFamily="2" charset="2"/>
              <a:buChar char="q"/>
            </a:pPr>
            <a:endParaRPr lang="en-US" b="1" dirty="0">
              <a:latin typeface="Arial Narrow" panose="020B0606020202030204" pitchFamily="34" charset="0"/>
            </a:endParaRPr>
          </a:p>
          <a:p>
            <a:pPr>
              <a:buFont typeface="Wingdings" panose="05000000000000000000" pitchFamily="2" charset="2"/>
              <a:buChar char="q"/>
            </a:pPr>
            <a:r>
              <a:rPr lang="en-US" b="1" dirty="0">
                <a:latin typeface="Arial Narrow" panose="020B0606020202030204" pitchFamily="34" charset="0"/>
              </a:rPr>
              <a:t>Use a loop within a loop (nested loops)</a:t>
            </a:r>
          </a:p>
        </p:txBody>
      </p:sp>
      <p:pic>
        <p:nvPicPr>
          <p:cNvPr id="4" name="Audio 3">
            <a:hlinkClick r:id="" action="ppaction://media"/>
            <a:extLst>
              <a:ext uri="{FF2B5EF4-FFF2-40B4-BE49-F238E27FC236}">
                <a16:creationId xmlns:a16="http://schemas.microsoft.com/office/drawing/2014/main" id="{A3160FCC-1C61-4180-87CB-F31E2A4855C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31562240"/>
      </p:ext>
    </p:extLst>
  </p:cSld>
  <p:clrMapOvr>
    <a:masterClrMapping/>
  </p:clrMapOvr>
  <mc:AlternateContent xmlns:mc="http://schemas.openxmlformats.org/markup-compatibility/2006" xmlns:p14="http://schemas.microsoft.com/office/powerpoint/2010/main">
    <mc:Choice Requires="p14">
      <p:transition spd="slow" advTm="25062">
        <p14:ripple/>
      </p:transition>
    </mc:Choice>
    <mc:Fallback xmlns="">
      <p:transition spd="slow" advTm="2506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1752600" y="2057400"/>
            <a:ext cx="548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4800" b="1" kern="0" dirty="0">
                <a:solidFill>
                  <a:srgbClr val="640064"/>
                </a:solidFill>
                <a:effectLst>
                  <a:outerShdw blurRad="38100" dist="38100" dir="2700000" algn="tl">
                    <a:srgbClr val="C0C0C0"/>
                  </a:outerShdw>
                </a:effectLst>
                <a:latin typeface="Courier New" panose="02070309020205020404" pitchFamily="49" charset="0"/>
                <a:ea typeface="Tahoma" panose="020B0604030504040204" pitchFamily="34" charset="0"/>
                <a:cs typeface="Courier New" panose="02070309020205020404" pitchFamily="49" charset="0"/>
              </a:rPr>
              <a:t>while </a:t>
            </a:r>
            <a:r>
              <a:rPr lang="en-GB" altLang="zh-CN" sz="4800" b="1" kern="0" dirty="0">
                <a:solidFill>
                  <a:srgbClr val="640064"/>
                </a:solidFill>
                <a:effectLst>
                  <a:outerShdw blurRad="38100" dist="38100" dir="2700000" algn="tl">
                    <a:srgbClr val="C0C0C0"/>
                  </a:outerShdw>
                </a:effectLst>
                <a:latin typeface="Tahoma" panose="020B0604030504040204" pitchFamily="34" charset="0"/>
                <a:ea typeface="Tahoma" panose="020B0604030504040204" pitchFamily="34" charset="0"/>
                <a:cs typeface="Tahoma" panose="020B0604030504040204" pitchFamily="34" charset="0"/>
              </a:rPr>
              <a:t>or</a:t>
            </a:r>
            <a:r>
              <a:rPr lang="en-GB" altLang="zh-CN" sz="4800" b="1" kern="0" dirty="0">
                <a:solidFill>
                  <a:srgbClr val="640064"/>
                </a:solidFill>
                <a:effectLst>
                  <a:outerShdw blurRad="38100" dist="38100" dir="2700000" algn="tl">
                    <a:srgbClr val="C0C0C0"/>
                  </a:outerShdw>
                </a:effectLst>
                <a:latin typeface="Courier New" panose="02070309020205020404" pitchFamily="49" charset="0"/>
                <a:ea typeface="Tahoma" panose="020B0604030504040204" pitchFamily="34" charset="0"/>
                <a:cs typeface="Courier New" panose="02070309020205020404" pitchFamily="49" charset="0"/>
              </a:rPr>
              <a:t> for</a:t>
            </a:r>
            <a:r>
              <a:rPr lang="en-GB" altLang="zh-CN" sz="4800" b="1" kern="0" dirty="0">
                <a:solidFill>
                  <a:srgbClr val="640064"/>
                </a:solidFill>
                <a:effectLst>
                  <a:outerShdw blurRad="38100" dist="38100" dir="2700000" algn="tl">
                    <a:srgbClr val="C0C0C0"/>
                  </a:outerShdw>
                </a:effectLst>
                <a:latin typeface="Tahoma" panose="020B0604030504040204" pitchFamily="34" charset="0"/>
                <a:ea typeface="Tahoma" panose="020B0604030504040204" pitchFamily="34" charset="0"/>
                <a:cs typeface="Tahoma" panose="020B0604030504040204" pitchFamily="34" charset="0"/>
              </a:rPr>
              <a:t> loop?</a:t>
            </a:r>
          </a:p>
        </p:txBody>
      </p:sp>
      <p:pic>
        <p:nvPicPr>
          <p:cNvPr id="2" name="Audio 1">
            <a:hlinkClick r:id="" action="ppaction://media"/>
            <a:extLst>
              <a:ext uri="{FF2B5EF4-FFF2-40B4-BE49-F238E27FC236}">
                <a16:creationId xmlns:a16="http://schemas.microsoft.com/office/drawing/2014/main" id="{71247A2D-6F35-4FDA-9AF9-FD067D7B3B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700147429"/>
      </p:ext>
    </p:extLst>
  </p:cSld>
  <p:clrMapOvr>
    <a:masterClrMapping/>
  </p:clrMapOvr>
  <mc:AlternateContent xmlns:mc="http://schemas.openxmlformats.org/markup-compatibility/2006" xmlns:p14="http://schemas.microsoft.com/office/powerpoint/2010/main">
    <mc:Choice Requires="p14">
      <p:transition spd="slow" advTm="14819">
        <p14:ripple/>
      </p:transition>
    </mc:Choice>
    <mc:Fallback xmlns="">
      <p:transition spd="slow" advTm="148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Recall: </a:t>
            </a:r>
            <a:r>
              <a:rPr lang="en-US" dirty="0">
                <a:latin typeface="Courier New" panose="02070309020205020404" pitchFamily="49" charset="0"/>
                <a:cs typeface="Courier New" panose="02070309020205020404" pitchFamily="49" charset="0"/>
              </a:rPr>
              <a:t>while</a:t>
            </a:r>
            <a:r>
              <a:rPr lang="en-US" dirty="0"/>
              <a:t> Loop</a:t>
            </a:r>
          </a:p>
        </p:txBody>
      </p:sp>
      <p:sp>
        <p:nvSpPr>
          <p:cNvPr id="3" name="Content Placeholder 2"/>
          <p:cNvSpPr>
            <a:spLocks noGrp="1"/>
          </p:cNvSpPr>
          <p:nvPr>
            <p:ph idx="1"/>
          </p:nvPr>
        </p:nvSpPr>
        <p:spPr>
          <a:xfrm>
            <a:off x="76200" y="884238"/>
            <a:ext cx="5507236" cy="4983162"/>
          </a:xfrm>
        </p:spPr>
        <p:txBody>
          <a:bodyPr/>
          <a:lstStyle/>
          <a:p>
            <a:pPr marL="514350" indent="-514350">
              <a:buClr>
                <a:srgbClr val="660033"/>
              </a:buClr>
              <a:buFont typeface="+mj-lt"/>
              <a:buAutoNum type="arabicPeriod"/>
            </a:pPr>
            <a:r>
              <a:rPr lang="en-US" b="1" dirty="0">
                <a:solidFill>
                  <a:srgbClr val="FF0000"/>
                </a:solidFill>
                <a:latin typeface="Arial Narrow" panose="020B0606020202030204" pitchFamily="34" charset="0"/>
              </a:rPr>
              <a:t>Checks the condition</a:t>
            </a:r>
          </a:p>
          <a:p>
            <a:pPr marL="514350" indent="-514350">
              <a:buFont typeface="+mj-lt"/>
              <a:buAutoNum type="arabicPeriod"/>
            </a:pPr>
            <a:r>
              <a:rPr lang="en-US" b="1" dirty="0">
                <a:latin typeface="Arial Narrow" panose="020B0606020202030204" pitchFamily="34" charset="0"/>
              </a:rPr>
              <a:t>If the </a:t>
            </a:r>
            <a:r>
              <a:rPr lang="en-US" b="1" i="1" dirty="0">
                <a:solidFill>
                  <a:schemeClr val="tx1"/>
                </a:solidFill>
                <a:latin typeface="Arial Narrow" panose="020B0606020202030204" pitchFamily="34" charset="0"/>
              </a:rPr>
              <a:t>condition is true, </a:t>
            </a:r>
            <a:r>
              <a:rPr lang="en-US" b="1" dirty="0">
                <a:latin typeface="Arial Narrow" panose="020B0606020202030204" pitchFamily="34" charset="0"/>
              </a:rPr>
              <a:t>executes the block of statements in the loop </a:t>
            </a:r>
            <a:endParaRPr lang="en-US" b="1" i="1" dirty="0">
              <a:solidFill>
                <a:schemeClr val="tx1"/>
              </a:solidFill>
              <a:latin typeface="Arial Narrow" panose="020B0606020202030204" pitchFamily="34" charset="0"/>
            </a:endParaRPr>
          </a:p>
          <a:p>
            <a:pPr marL="514350" indent="-514350">
              <a:buFont typeface="+mj-lt"/>
              <a:buAutoNum type="arabicPeriod"/>
            </a:pPr>
            <a:r>
              <a:rPr lang="en-US" b="1" dirty="0">
                <a:latin typeface="Arial Narrow" panose="020B0606020202030204" pitchFamily="34" charset="0"/>
              </a:rPr>
              <a:t>Repeat from step 1 until condition is </a:t>
            </a:r>
            <a:r>
              <a:rPr lang="en-US" b="1" i="1" dirty="0">
                <a:solidFill>
                  <a:schemeClr val="tx1"/>
                </a:solidFill>
                <a:latin typeface="Arial Narrow" panose="020B0606020202030204" pitchFamily="34" charset="0"/>
              </a:rPr>
              <a:t>false</a:t>
            </a:r>
          </a:p>
        </p:txBody>
      </p:sp>
      <p:grpSp>
        <p:nvGrpSpPr>
          <p:cNvPr id="4" name="Group 3"/>
          <p:cNvGrpSpPr/>
          <p:nvPr/>
        </p:nvGrpSpPr>
        <p:grpSpPr>
          <a:xfrm>
            <a:off x="5331544" y="2356236"/>
            <a:ext cx="3416375" cy="3299459"/>
            <a:chOff x="334839" y="0"/>
            <a:chExt cx="2121000" cy="2297430"/>
          </a:xfrm>
        </p:grpSpPr>
        <p:cxnSp>
          <p:nvCxnSpPr>
            <p:cNvPr id="5" name="Line 5"/>
            <p:cNvCxnSpPr/>
            <p:nvPr/>
          </p:nvCxnSpPr>
          <p:spPr bwMode="auto">
            <a:xfrm>
              <a:off x="1304925" y="857250"/>
              <a:ext cx="0" cy="27432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grpSp>
          <p:nvGrpSpPr>
            <p:cNvPr id="6" name="Group 5"/>
            <p:cNvGrpSpPr/>
            <p:nvPr/>
          </p:nvGrpSpPr>
          <p:grpSpPr>
            <a:xfrm>
              <a:off x="334839" y="0"/>
              <a:ext cx="2121000" cy="2297430"/>
              <a:chOff x="334839" y="0"/>
              <a:chExt cx="2121000" cy="2297430"/>
            </a:xfrm>
          </p:grpSpPr>
          <p:cxnSp>
            <p:nvCxnSpPr>
              <p:cNvPr id="7" name="Straight Connector 6"/>
              <p:cNvCxnSpPr/>
              <p:nvPr/>
            </p:nvCxnSpPr>
            <p:spPr>
              <a:xfrm flipH="1">
                <a:off x="2000250" y="647700"/>
                <a:ext cx="447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334839" y="0"/>
                <a:ext cx="2121000" cy="2297430"/>
                <a:chOff x="334839" y="0"/>
                <a:chExt cx="2121000" cy="2297430"/>
              </a:xfrm>
            </p:grpSpPr>
            <p:cxnSp>
              <p:nvCxnSpPr>
                <p:cNvPr id="9" name="Line 7"/>
                <p:cNvCxnSpPr/>
                <p:nvPr/>
              </p:nvCxnSpPr>
              <p:spPr bwMode="auto">
                <a:xfrm flipH="1">
                  <a:off x="1295400" y="161925"/>
                  <a:ext cx="635" cy="274274"/>
                </a:xfrm>
                <a:prstGeom prst="line">
                  <a:avLst/>
                </a:prstGeom>
                <a:noFill/>
                <a:ln w="9525">
                  <a:solidFill>
                    <a:srgbClr val="000000"/>
                  </a:solidFill>
                  <a:round/>
                  <a:headEnd type="none" w="lg" len="lg"/>
                  <a:tailEnd type="triangle" w="med" len="med"/>
                </a:ln>
                <a:extLst>
                  <a:ext uri="{909E8E84-426E-40DD-AFC4-6F175D3DCCD1}">
                    <a14:hiddenFill xmlns:a14="http://schemas.microsoft.com/office/drawing/2010/main">
                      <a:noFill/>
                    </a14:hiddenFill>
                  </a:ext>
                </a:extLst>
              </p:spPr>
            </p:cxnSp>
            <p:grpSp>
              <p:nvGrpSpPr>
                <p:cNvPr id="10" name="Group 9"/>
                <p:cNvGrpSpPr/>
                <p:nvPr/>
              </p:nvGrpSpPr>
              <p:grpSpPr>
                <a:xfrm>
                  <a:off x="334839" y="0"/>
                  <a:ext cx="2121000" cy="2297430"/>
                  <a:chOff x="334839" y="0"/>
                  <a:chExt cx="2121000" cy="2297430"/>
                </a:xfrm>
              </p:grpSpPr>
              <p:grpSp>
                <p:nvGrpSpPr>
                  <p:cNvPr id="12" name="Group 11"/>
                  <p:cNvGrpSpPr/>
                  <p:nvPr/>
                </p:nvGrpSpPr>
                <p:grpSpPr>
                  <a:xfrm>
                    <a:off x="334839" y="0"/>
                    <a:ext cx="2121000" cy="2297430"/>
                    <a:chOff x="334839" y="0"/>
                    <a:chExt cx="2121000" cy="2297430"/>
                  </a:xfrm>
                </p:grpSpPr>
                <p:sp>
                  <p:nvSpPr>
                    <p:cNvPr id="13" name="Text Box 8"/>
                    <p:cNvSpPr txBox="1">
                      <a:spLocks noChangeArrowheads="1"/>
                    </p:cNvSpPr>
                    <p:nvPr/>
                  </p:nvSpPr>
                  <p:spPr bwMode="auto">
                    <a:xfrm>
                      <a:off x="2019300" y="390525"/>
                      <a:ext cx="427990"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600" dirty="0">
                          <a:latin typeface="+mn-lt"/>
                          <a:ea typeface="SimSun"/>
                        </a:rPr>
                        <a:t>False</a:t>
                      </a:r>
                    </a:p>
                  </p:txBody>
                </p:sp>
                <p:sp>
                  <p:nvSpPr>
                    <p:cNvPr id="14" name="Text Box 9"/>
                    <p:cNvSpPr txBox="1">
                      <a:spLocks noChangeArrowheads="1"/>
                    </p:cNvSpPr>
                    <p:nvPr/>
                  </p:nvSpPr>
                  <p:spPr bwMode="auto">
                    <a:xfrm>
                      <a:off x="892493" y="828675"/>
                      <a:ext cx="409575"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600" dirty="0">
                          <a:effectLst/>
                          <a:latin typeface="+mn-lt"/>
                          <a:ea typeface="SimSun"/>
                        </a:rPr>
                        <a:t>True</a:t>
                      </a:r>
                    </a:p>
                  </p:txBody>
                </p:sp>
                <p:sp>
                  <p:nvSpPr>
                    <p:cNvPr id="15" name="AutoShape 10"/>
                    <p:cNvSpPr>
                      <a:spLocks noChangeArrowheads="1"/>
                    </p:cNvSpPr>
                    <p:nvPr/>
                  </p:nvSpPr>
                  <p:spPr bwMode="auto">
                    <a:xfrm>
                      <a:off x="1209675" y="0"/>
                      <a:ext cx="165812" cy="164183"/>
                    </a:xfrm>
                    <a:prstGeom prst="flowChartConnector">
                      <a:avLst/>
                    </a:prstGeom>
                    <a:solidFill>
                      <a:schemeClr val="tx1"/>
                    </a:solidFill>
                    <a:ln w="9525">
                      <a:solidFill>
                        <a:srgbClr val="000000"/>
                      </a:solidFill>
                      <a:round/>
                      <a:headEnd/>
                      <a:tailEnd/>
                    </a:ln>
                  </p:spPr>
                  <p:txBody>
                    <a:bodyPr rot="0" vert="horz" wrap="square" lIns="91440" tIns="45720" rIns="91440" bIns="45720" anchor="t" anchorCtr="0" upright="1">
                      <a:noAutofit/>
                    </a:bodyPr>
                    <a:lstStyle/>
                    <a:p>
                      <a:endParaRPr lang="en-SG"/>
                    </a:p>
                  </p:txBody>
                </p:sp>
                <p:sp>
                  <p:nvSpPr>
                    <p:cNvPr id="16" name="AutoShape 11"/>
                    <p:cNvSpPr>
                      <a:spLocks noChangeArrowheads="1"/>
                    </p:cNvSpPr>
                    <p:nvPr/>
                  </p:nvSpPr>
                  <p:spPr bwMode="auto">
                    <a:xfrm>
                      <a:off x="1219200" y="2133600"/>
                      <a:ext cx="165735" cy="163830"/>
                    </a:xfrm>
                    <a:prstGeom prst="flowChartConnector">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en-SG"/>
                    </a:p>
                  </p:txBody>
                </p:sp>
                <p:sp>
                  <p:nvSpPr>
                    <p:cNvPr id="17" name="AutoShape 12"/>
                    <p:cNvSpPr>
                      <a:spLocks noChangeArrowheads="1"/>
                    </p:cNvSpPr>
                    <p:nvPr/>
                  </p:nvSpPr>
                  <p:spPr bwMode="auto">
                    <a:xfrm>
                      <a:off x="733425" y="1133475"/>
                      <a:ext cx="1163955" cy="285750"/>
                    </a:xfrm>
                    <a:prstGeom prst="flowChartProcess">
                      <a:avLst/>
                    </a:prstGeom>
                    <a:solidFill>
                      <a:srgbClr val="CFF9FD"/>
                    </a:solidFill>
                    <a:ln w="9525">
                      <a:solidFill>
                        <a:srgbClr val="000000"/>
                      </a:solidFill>
                      <a:miter lim="800000"/>
                      <a:headEnd/>
                      <a:tailEnd/>
                    </a:ln>
                  </p:spPr>
                  <p:txBody>
                    <a:bodyPr rot="0" vert="horz" wrap="square" lIns="0" tIns="45720" rIns="0" bIns="45720" anchor="ctr" anchorCtr="0" upright="1">
                      <a:noAutofit/>
                    </a:bodyPr>
                    <a:lstStyle/>
                    <a:p>
                      <a:pPr marL="0" marR="0" algn="ctr">
                        <a:spcBef>
                          <a:spcPts val="0"/>
                        </a:spcBef>
                        <a:spcAft>
                          <a:spcPts val="0"/>
                        </a:spcAft>
                      </a:pPr>
                      <a:r>
                        <a:rPr lang="en-SG" sz="1600" dirty="0">
                          <a:latin typeface="+mn-lt"/>
                          <a:ea typeface="SimSun"/>
                        </a:rPr>
                        <a:t>block of statements</a:t>
                      </a:r>
                    </a:p>
                  </p:txBody>
                </p:sp>
                <p:cxnSp>
                  <p:nvCxnSpPr>
                    <p:cNvPr id="18" name="Line 5"/>
                    <p:cNvCxnSpPr/>
                    <p:nvPr/>
                  </p:nvCxnSpPr>
                  <p:spPr bwMode="auto">
                    <a:xfrm>
                      <a:off x="1314450" y="1419225"/>
                      <a:ext cx="0" cy="274320"/>
                    </a:xfrm>
                    <a:prstGeom prst="line">
                      <a:avLst/>
                    </a:prstGeom>
                    <a:noFill/>
                    <a:ln w="9525">
                      <a:solidFill>
                        <a:srgbClr val="000000"/>
                      </a:solidFill>
                      <a:round/>
                      <a:headEnd type="none" w="med" len="med"/>
                      <a:tailEnd type="none" w="med" len="med"/>
                    </a:ln>
                    <a:extLst>
                      <a:ext uri="{909E8E84-426E-40DD-AFC4-6F175D3DCCD1}">
                        <a14:hiddenFill xmlns:a14="http://schemas.microsoft.com/office/drawing/2010/main">
                          <a:noFill/>
                        </a14:hiddenFill>
                      </a:ext>
                    </a:extLst>
                  </p:spPr>
                </p:cxnSp>
                <p:cxnSp>
                  <p:nvCxnSpPr>
                    <p:cNvPr id="19" name="Straight Connector 18"/>
                    <p:cNvCxnSpPr/>
                    <p:nvPr/>
                  </p:nvCxnSpPr>
                  <p:spPr>
                    <a:xfrm flipH="1">
                      <a:off x="345553" y="1695450"/>
                      <a:ext cx="96552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cxnSpLocks/>
                    </p:cNvCxnSpPr>
                    <p:nvPr/>
                  </p:nvCxnSpPr>
                  <p:spPr>
                    <a:xfrm flipV="1">
                      <a:off x="334839" y="647699"/>
                      <a:ext cx="10714" cy="10473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cxnSpLocks/>
                      <a:endCxn id="23" idx="1"/>
                    </p:cNvCxnSpPr>
                    <p:nvPr/>
                  </p:nvCxnSpPr>
                  <p:spPr>
                    <a:xfrm>
                      <a:off x="345553" y="647699"/>
                      <a:ext cx="244997" cy="1"/>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2" name="Line 7"/>
                    <p:cNvCxnSpPr/>
                    <p:nvPr/>
                  </p:nvCxnSpPr>
                  <p:spPr bwMode="auto">
                    <a:xfrm flipH="1">
                      <a:off x="2455204" y="647700"/>
                      <a:ext cx="635" cy="1225296"/>
                    </a:xfrm>
                    <a:prstGeom prst="line">
                      <a:avLst/>
                    </a:prstGeom>
                    <a:noFill/>
                    <a:ln w="9525">
                      <a:solidFill>
                        <a:srgbClr val="000000"/>
                      </a:solidFill>
                      <a:round/>
                      <a:headEnd type="none" w="med" len="med"/>
                      <a:tailEnd type="none" w="med" len="med"/>
                    </a:ln>
                    <a:extLst>
                      <a:ext uri="{909E8E84-426E-40DD-AFC4-6F175D3DCCD1}">
                        <a14:hiddenFill xmlns:a14="http://schemas.microsoft.com/office/drawing/2010/main">
                          <a:noFill/>
                        </a14:hiddenFill>
                      </a:ext>
                    </a:extLst>
                  </p:spPr>
                </p:cxnSp>
                <p:sp>
                  <p:nvSpPr>
                    <p:cNvPr id="23" name="AutoShape 342"/>
                    <p:cNvSpPr>
                      <a:spLocks noChangeArrowheads="1"/>
                    </p:cNvSpPr>
                    <p:nvPr/>
                  </p:nvSpPr>
                  <p:spPr bwMode="auto">
                    <a:xfrm>
                      <a:off x="590550" y="438150"/>
                      <a:ext cx="1424940" cy="419100"/>
                    </a:xfrm>
                    <a:prstGeom prst="flowChartDecision">
                      <a:avLst/>
                    </a:prstGeom>
                    <a:solidFill>
                      <a:srgbClr val="CFF9FD"/>
                    </a:solidFill>
                    <a:ln w="9525">
                      <a:solidFill>
                        <a:srgbClr val="000000"/>
                      </a:solidFill>
                      <a:miter lim="800000"/>
                      <a:headEnd/>
                      <a:tailEnd/>
                    </a:ln>
                  </p:spPr>
                  <p:txBody>
                    <a:bodyPr rot="0" vert="horz" wrap="square" lIns="91440" tIns="45720" rIns="91440" bIns="45720" anchor="t" anchorCtr="0" upright="1">
                      <a:noAutofit/>
                    </a:bodyPr>
                    <a:lstStyle/>
                    <a:p>
                      <a:endParaRPr lang="en-SG"/>
                    </a:p>
                  </p:txBody>
                </p:sp>
                <p:cxnSp>
                  <p:nvCxnSpPr>
                    <p:cNvPr id="24" name="Straight Connector 23"/>
                    <p:cNvCxnSpPr/>
                    <p:nvPr/>
                  </p:nvCxnSpPr>
                  <p:spPr>
                    <a:xfrm flipH="1">
                      <a:off x="1304925" y="1866899"/>
                      <a:ext cx="11398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Line 7"/>
                    <p:cNvCxnSpPr/>
                    <p:nvPr/>
                  </p:nvCxnSpPr>
                  <p:spPr bwMode="auto">
                    <a:xfrm flipH="1">
                      <a:off x="1304925" y="1866899"/>
                      <a:ext cx="635" cy="273685"/>
                    </a:xfrm>
                    <a:prstGeom prst="line">
                      <a:avLst/>
                    </a:prstGeom>
                    <a:noFill/>
                    <a:ln w="9525">
                      <a:solidFill>
                        <a:srgbClr val="000000"/>
                      </a:solidFill>
                      <a:round/>
                      <a:headEnd type="none" w="lg" len="lg"/>
                      <a:tailEnd type="triangle" w="med" len="med"/>
                    </a:ln>
                    <a:extLst>
                      <a:ext uri="{909E8E84-426E-40DD-AFC4-6F175D3DCCD1}">
                        <a14:hiddenFill xmlns:a14="http://schemas.microsoft.com/office/drawing/2010/main">
                          <a:noFill/>
                        </a14:hiddenFill>
                      </a:ext>
                    </a:extLst>
                  </p:spPr>
                </p:cxnSp>
              </p:grpSp>
              <p:sp>
                <p:nvSpPr>
                  <p:cNvPr id="11" name="Text Box 319"/>
                  <p:cNvSpPr txBox="1">
                    <a:spLocks noChangeArrowheads="1"/>
                  </p:cNvSpPr>
                  <p:nvPr/>
                </p:nvSpPr>
                <p:spPr bwMode="auto">
                  <a:xfrm>
                    <a:off x="1020957" y="518162"/>
                    <a:ext cx="685800" cy="37147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0" anchor="t" anchorCtr="0" upright="1">
                    <a:noAutofit/>
                  </a:bodyPr>
                  <a:lstStyle/>
                  <a:p>
                    <a:pPr marL="0" marR="0">
                      <a:spcBef>
                        <a:spcPts val="0"/>
                      </a:spcBef>
                      <a:spcAft>
                        <a:spcPts val="0"/>
                      </a:spcAft>
                    </a:pPr>
                    <a:r>
                      <a:rPr lang="en-US" sz="1600" dirty="0">
                        <a:effectLst/>
                        <a:latin typeface="+mn-lt"/>
                        <a:ea typeface="SimSun"/>
                      </a:rPr>
                      <a:t>condition</a:t>
                    </a:r>
                    <a:endParaRPr lang="en-SG" sz="1600" dirty="0">
                      <a:effectLst/>
                      <a:latin typeface="+mn-lt"/>
                      <a:ea typeface="SimSun"/>
                    </a:endParaRPr>
                  </a:p>
                </p:txBody>
              </p:sp>
            </p:grpSp>
          </p:grpSp>
        </p:grpSp>
      </p:grpSp>
      <p:sp>
        <p:nvSpPr>
          <p:cNvPr id="28" name="TextBox 27"/>
          <p:cNvSpPr txBox="1"/>
          <p:nvPr/>
        </p:nvSpPr>
        <p:spPr>
          <a:xfrm>
            <a:off x="693427" y="3498135"/>
            <a:ext cx="2930502" cy="1015663"/>
          </a:xfrm>
          <a:prstGeom prst="rect">
            <a:avLst/>
          </a:prstGeom>
          <a:solidFill>
            <a:schemeClr val="bg1"/>
          </a:solidFill>
          <a:ln>
            <a:solidFill>
              <a:schemeClr val="tx1"/>
            </a:solidFill>
          </a:ln>
        </p:spPr>
        <p:txBody>
          <a:bodyPr wrap="square" rtlCol="0">
            <a:spAutoFit/>
          </a:bodyPr>
          <a:lstStyle/>
          <a:p>
            <a:r>
              <a:rPr lang="en-US" sz="2000" dirty="0">
                <a:solidFill>
                  <a:srgbClr val="FF0000"/>
                </a:solidFill>
              </a:rPr>
              <a:t>   </a:t>
            </a:r>
            <a:r>
              <a:rPr lang="en-US" sz="2000" b="1" dirty="0">
                <a:solidFill>
                  <a:srgbClr val="FF0000"/>
                </a:solidFill>
                <a:latin typeface="Calibri" panose="020F0502020204030204" pitchFamily="34" charset="0"/>
                <a:cs typeface="Calibri" panose="020F0502020204030204" pitchFamily="34" charset="0"/>
              </a:rPr>
              <a:t>while </a:t>
            </a:r>
            <a:r>
              <a:rPr lang="en-US" sz="2000" b="1" i="1" dirty="0">
                <a:solidFill>
                  <a:srgbClr val="0000FF"/>
                </a:solidFill>
                <a:latin typeface="Calibri" panose="020F0502020204030204" pitchFamily="34" charset="0"/>
                <a:cs typeface="Calibri" panose="020F0502020204030204" pitchFamily="34" charset="0"/>
              </a:rPr>
              <a:t>condition</a:t>
            </a:r>
            <a:r>
              <a:rPr lang="en-US" sz="2000" b="1" dirty="0">
                <a:solidFill>
                  <a:srgbClr val="0000FF"/>
                </a:solidFill>
                <a:latin typeface="Calibri" panose="020F0502020204030204" pitchFamily="34" charset="0"/>
                <a:cs typeface="Calibri" panose="020F0502020204030204" pitchFamily="34" charset="0"/>
              </a:rPr>
              <a:t>:</a:t>
            </a:r>
            <a:endParaRPr lang="en-SG" sz="2000" b="1" dirty="0">
              <a:solidFill>
                <a:srgbClr val="0000FF"/>
              </a:solidFill>
              <a:latin typeface="Calibri" panose="020F0502020204030204" pitchFamily="34" charset="0"/>
              <a:cs typeface="Calibri" panose="020F0502020204030204" pitchFamily="34" charset="0"/>
            </a:endParaRPr>
          </a:p>
          <a:p>
            <a:r>
              <a:rPr lang="en-US" sz="2000" b="1" i="1" dirty="0">
                <a:solidFill>
                  <a:srgbClr val="0000FF"/>
                </a:solidFill>
                <a:latin typeface="Calibri" panose="020F0502020204030204" pitchFamily="34" charset="0"/>
                <a:cs typeface="Calibri" panose="020F0502020204030204" pitchFamily="34" charset="0"/>
              </a:rPr>
              <a:t>       statement</a:t>
            </a:r>
          </a:p>
          <a:p>
            <a:r>
              <a:rPr lang="en-US" sz="2000" b="1" i="1" dirty="0">
                <a:solidFill>
                  <a:srgbClr val="0000FF"/>
                </a:solidFill>
                <a:latin typeface="Calibri" panose="020F0502020204030204" pitchFamily="34" charset="0"/>
                <a:cs typeface="Calibri" panose="020F0502020204030204" pitchFamily="34" charset="0"/>
              </a:rPr>
              <a:t>       statement</a:t>
            </a:r>
          </a:p>
        </p:txBody>
      </p:sp>
      <p:pic>
        <p:nvPicPr>
          <p:cNvPr id="26" name="Audio 25">
            <a:hlinkClick r:id="" action="ppaction://media"/>
            <a:extLst>
              <a:ext uri="{FF2B5EF4-FFF2-40B4-BE49-F238E27FC236}">
                <a16:creationId xmlns:a16="http://schemas.microsoft.com/office/drawing/2014/main" id="{7DFE3D62-86F6-4B07-ACB8-D04AE879D0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524749520"/>
      </p:ext>
    </p:extLst>
  </p:cSld>
  <p:clrMapOvr>
    <a:masterClrMapping/>
  </p:clrMapOvr>
  <mc:AlternateContent xmlns:mc="http://schemas.openxmlformats.org/markup-compatibility/2006" xmlns:p14="http://schemas.microsoft.com/office/powerpoint/2010/main">
    <mc:Choice Requires="p14">
      <p:transition spd="slow" advTm="31080">
        <p14:ripple/>
      </p:transition>
    </mc:Choice>
    <mc:Fallback xmlns="">
      <p:transition spd="slow" advTm="310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Recall: </a:t>
            </a:r>
            <a:r>
              <a:rPr lang="en-US" sz="3600" dirty="0">
                <a:latin typeface="Courier New" panose="02070309020205020404" pitchFamily="49" charset="0"/>
                <a:cs typeface="Courier New" panose="02070309020205020404" pitchFamily="49" charset="0"/>
              </a:rPr>
              <a:t>for </a:t>
            </a:r>
            <a:r>
              <a:rPr lang="en-US" sz="3600" dirty="0"/>
              <a:t>Loop</a:t>
            </a:r>
          </a:p>
        </p:txBody>
      </p:sp>
      <p:sp>
        <p:nvSpPr>
          <p:cNvPr id="3" name="Content Placeholder 2"/>
          <p:cNvSpPr>
            <a:spLocks noGrp="1"/>
          </p:cNvSpPr>
          <p:nvPr>
            <p:ph idx="1"/>
          </p:nvPr>
        </p:nvSpPr>
        <p:spPr>
          <a:xfrm>
            <a:off x="76200" y="884238"/>
            <a:ext cx="5386004" cy="4983162"/>
          </a:xfrm>
        </p:spPr>
        <p:txBody>
          <a:bodyPr/>
          <a:lstStyle/>
          <a:p>
            <a:pPr marL="514350" indent="-514350">
              <a:buClr>
                <a:srgbClr val="660033"/>
              </a:buClr>
              <a:buFont typeface="+mj-lt"/>
              <a:buAutoNum type="arabicPeriod"/>
            </a:pPr>
            <a:r>
              <a:rPr lang="en-US" b="1" dirty="0">
                <a:solidFill>
                  <a:srgbClr val="FF0000"/>
                </a:solidFill>
                <a:latin typeface="Arial Narrow" panose="020B0606020202030204" pitchFamily="34" charset="0"/>
              </a:rPr>
              <a:t>Retrieve item from list or number from range sequence</a:t>
            </a:r>
          </a:p>
          <a:p>
            <a:pPr marL="514350" indent="-514350">
              <a:buFont typeface="+mj-lt"/>
              <a:buAutoNum type="arabicPeriod"/>
            </a:pPr>
            <a:r>
              <a:rPr lang="en-US" b="1" dirty="0">
                <a:latin typeface="Arial Narrow" panose="020B0606020202030204" pitchFamily="34" charset="0"/>
              </a:rPr>
              <a:t>Executes the block of statements in the loop </a:t>
            </a:r>
            <a:br>
              <a:rPr lang="en-US" b="1" dirty="0">
                <a:latin typeface="Arial Narrow" panose="020B0606020202030204" pitchFamily="34" charset="0"/>
              </a:rPr>
            </a:br>
            <a:r>
              <a:rPr lang="en-US" b="1" i="1" dirty="0">
                <a:solidFill>
                  <a:schemeClr val="tx1"/>
                </a:solidFill>
                <a:latin typeface="Arial Narrow" panose="020B0606020202030204" pitchFamily="34" charset="0"/>
              </a:rPr>
              <a:t>if there is item or number</a:t>
            </a:r>
          </a:p>
          <a:p>
            <a:pPr marL="514350" indent="-514350">
              <a:buFont typeface="+mj-lt"/>
              <a:buAutoNum type="arabicPeriod"/>
            </a:pPr>
            <a:r>
              <a:rPr lang="en-US" b="1" dirty="0">
                <a:latin typeface="Arial Narrow" panose="020B0606020202030204" pitchFamily="34" charset="0"/>
              </a:rPr>
              <a:t>Repeat from step 1 until </a:t>
            </a:r>
            <a:r>
              <a:rPr lang="en-US" b="1" i="1" dirty="0">
                <a:solidFill>
                  <a:schemeClr val="tx1"/>
                </a:solidFill>
                <a:latin typeface="Arial Narrow" panose="020B0606020202030204" pitchFamily="34" charset="0"/>
              </a:rPr>
              <a:t>all items</a:t>
            </a:r>
            <a:r>
              <a:rPr lang="en-US" b="1" dirty="0">
                <a:latin typeface="Arial Narrow" panose="020B0606020202030204" pitchFamily="34" charset="0"/>
              </a:rPr>
              <a:t> in the list or </a:t>
            </a:r>
            <a:r>
              <a:rPr lang="en-US" b="1" i="1" dirty="0">
                <a:solidFill>
                  <a:schemeClr val="tx1"/>
                </a:solidFill>
                <a:latin typeface="Arial Narrow" panose="020B0606020202030204" pitchFamily="34" charset="0"/>
              </a:rPr>
              <a:t>numbers</a:t>
            </a:r>
            <a:r>
              <a:rPr lang="en-US" b="1" dirty="0">
                <a:latin typeface="Arial Narrow" panose="020B0606020202030204" pitchFamily="34" charset="0"/>
              </a:rPr>
              <a:t> in range sequence have been </a:t>
            </a:r>
            <a:r>
              <a:rPr lang="en-US" b="1" i="1" dirty="0">
                <a:solidFill>
                  <a:schemeClr val="tx1"/>
                </a:solidFill>
                <a:latin typeface="Arial Narrow" panose="020B0606020202030204" pitchFamily="34" charset="0"/>
              </a:rPr>
              <a:t>iterated</a:t>
            </a:r>
          </a:p>
        </p:txBody>
      </p:sp>
      <p:grpSp>
        <p:nvGrpSpPr>
          <p:cNvPr id="4" name="Group 3"/>
          <p:cNvGrpSpPr/>
          <p:nvPr/>
        </p:nvGrpSpPr>
        <p:grpSpPr>
          <a:xfrm>
            <a:off x="5484813" y="2057400"/>
            <a:ext cx="3416375" cy="3299459"/>
            <a:chOff x="334839" y="0"/>
            <a:chExt cx="2121000" cy="2297430"/>
          </a:xfrm>
        </p:grpSpPr>
        <p:cxnSp>
          <p:nvCxnSpPr>
            <p:cNvPr id="5" name="Line 5"/>
            <p:cNvCxnSpPr/>
            <p:nvPr/>
          </p:nvCxnSpPr>
          <p:spPr bwMode="auto">
            <a:xfrm>
              <a:off x="1304925" y="857250"/>
              <a:ext cx="0" cy="27432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grpSp>
          <p:nvGrpSpPr>
            <p:cNvPr id="6" name="Group 5"/>
            <p:cNvGrpSpPr/>
            <p:nvPr/>
          </p:nvGrpSpPr>
          <p:grpSpPr>
            <a:xfrm>
              <a:off x="334839" y="0"/>
              <a:ext cx="2121000" cy="2297430"/>
              <a:chOff x="334839" y="0"/>
              <a:chExt cx="2121000" cy="2297430"/>
            </a:xfrm>
          </p:grpSpPr>
          <p:cxnSp>
            <p:nvCxnSpPr>
              <p:cNvPr id="7" name="Straight Connector 6"/>
              <p:cNvCxnSpPr/>
              <p:nvPr/>
            </p:nvCxnSpPr>
            <p:spPr>
              <a:xfrm flipH="1">
                <a:off x="2000250" y="647700"/>
                <a:ext cx="447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334839" y="0"/>
                <a:ext cx="2121000" cy="2297430"/>
                <a:chOff x="334839" y="0"/>
                <a:chExt cx="2121000" cy="2297430"/>
              </a:xfrm>
            </p:grpSpPr>
            <p:cxnSp>
              <p:nvCxnSpPr>
                <p:cNvPr id="9" name="Line 7"/>
                <p:cNvCxnSpPr/>
                <p:nvPr/>
              </p:nvCxnSpPr>
              <p:spPr bwMode="auto">
                <a:xfrm flipH="1">
                  <a:off x="1295400" y="161925"/>
                  <a:ext cx="635" cy="274274"/>
                </a:xfrm>
                <a:prstGeom prst="line">
                  <a:avLst/>
                </a:prstGeom>
                <a:noFill/>
                <a:ln w="9525">
                  <a:solidFill>
                    <a:srgbClr val="000000"/>
                  </a:solidFill>
                  <a:round/>
                  <a:headEnd type="none" w="lg" len="lg"/>
                  <a:tailEnd type="triangle" w="med" len="med"/>
                </a:ln>
                <a:extLst>
                  <a:ext uri="{909E8E84-426E-40DD-AFC4-6F175D3DCCD1}">
                    <a14:hiddenFill xmlns:a14="http://schemas.microsoft.com/office/drawing/2010/main">
                      <a:noFill/>
                    </a14:hiddenFill>
                  </a:ext>
                </a:extLst>
              </p:spPr>
            </p:cxnSp>
            <p:grpSp>
              <p:nvGrpSpPr>
                <p:cNvPr id="10" name="Group 9"/>
                <p:cNvGrpSpPr/>
                <p:nvPr/>
              </p:nvGrpSpPr>
              <p:grpSpPr>
                <a:xfrm>
                  <a:off x="334839" y="0"/>
                  <a:ext cx="2121000" cy="2297430"/>
                  <a:chOff x="334839" y="0"/>
                  <a:chExt cx="2121000" cy="2297430"/>
                </a:xfrm>
              </p:grpSpPr>
              <p:grpSp>
                <p:nvGrpSpPr>
                  <p:cNvPr id="12" name="Group 11"/>
                  <p:cNvGrpSpPr/>
                  <p:nvPr/>
                </p:nvGrpSpPr>
                <p:grpSpPr>
                  <a:xfrm>
                    <a:off x="334839" y="0"/>
                    <a:ext cx="2121000" cy="2297430"/>
                    <a:chOff x="334839" y="0"/>
                    <a:chExt cx="2121000" cy="2297430"/>
                  </a:xfrm>
                </p:grpSpPr>
                <p:sp>
                  <p:nvSpPr>
                    <p:cNvPr id="13" name="Text Box 8"/>
                    <p:cNvSpPr txBox="1">
                      <a:spLocks noChangeArrowheads="1"/>
                    </p:cNvSpPr>
                    <p:nvPr/>
                  </p:nvSpPr>
                  <p:spPr bwMode="auto">
                    <a:xfrm>
                      <a:off x="2019300" y="390525"/>
                      <a:ext cx="427990"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600" dirty="0">
                          <a:latin typeface="+mn-lt"/>
                          <a:ea typeface="SimSun"/>
                        </a:rPr>
                        <a:t>False</a:t>
                      </a:r>
                    </a:p>
                  </p:txBody>
                </p:sp>
                <p:sp>
                  <p:nvSpPr>
                    <p:cNvPr id="14" name="Text Box 9"/>
                    <p:cNvSpPr txBox="1">
                      <a:spLocks noChangeArrowheads="1"/>
                    </p:cNvSpPr>
                    <p:nvPr/>
                  </p:nvSpPr>
                  <p:spPr bwMode="auto">
                    <a:xfrm>
                      <a:off x="892493" y="828675"/>
                      <a:ext cx="409575"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600" dirty="0">
                          <a:effectLst/>
                          <a:latin typeface="+mn-lt"/>
                          <a:ea typeface="SimSun"/>
                        </a:rPr>
                        <a:t>True</a:t>
                      </a:r>
                    </a:p>
                  </p:txBody>
                </p:sp>
                <p:sp>
                  <p:nvSpPr>
                    <p:cNvPr id="15" name="AutoShape 10"/>
                    <p:cNvSpPr>
                      <a:spLocks noChangeArrowheads="1"/>
                    </p:cNvSpPr>
                    <p:nvPr/>
                  </p:nvSpPr>
                  <p:spPr bwMode="auto">
                    <a:xfrm>
                      <a:off x="1209675" y="0"/>
                      <a:ext cx="165812" cy="164183"/>
                    </a:xfrm>
                    <a:prstGeom prst="flowChartConnector">
                      <a:avLst/>
                    </a:prstGeom>
                    <a:solidFill>
                      <a:schemeClr val="tx1"/>
                    </a:solidFill>
                    <a:ln w="9525">
                      <a:solidFill>
                        <a:srgbClr val="000000"/>
                      </a:solidFill>
                      <a:round/>
                      <a:headEnd/>
                      <a:tailEnd/>
                    </a:ln>
                  </p:spPr>
                  <p:txBody>
                    <a:bodyPr rot="0" vert="horz" wrap="square" lIns="91440" tIns="45720" rIns="91440" bIns="45720" anchor="t" anchorCtr="0" upright="1">
                      <a:noAutofit/>
                    </a:bodyPr>
                    <a:lstStyle/>
                    <a:p>
                      <a:endParaRPr lang="en-SG"/>
                    </a:p>
                  </p:txBody>
                </p:sp>
                <p:sp>
                  <p:nvSpPr>
                    <p:cNvPr id="16" name="AutoShape 11"/>
                    <p:cNvSpPr>
                      <a:spLocks noChangeArrowheads="1"/>
                    </p:cNvSpPr>
                    <p:nvPr/>
                  </p:nvSpPr>
                  <p:spPr bwMode="auto">
                    <a:xfrm>
                      <a:off x="1219200" y="2133600"/>
                      <a:ext cx="165735" cy="163830"/>
                    </a:xfrm>
                    <a:prstGeom prst="flowChartConnector">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en-SG"/>
                    </a:p>
                  </p:txBody>
                </p:sp>
                <p:sp>
                  <p:nvSpPr>
                    <p:cNvPr id="17" name="AutoShape 12"/>
                    <p:cNvSpPr>
                      <a:spLocks noChangeArrowheads="1"/>
                    </p:cNvSpPr>
                    <p:nvPr/>
                  </p:nvSpPr>
                  <p:spPr bwMode="auto">
                    <a:xfrm>
                      <a:off x="733425" y="1133475"/>
                      <a:ext cx="1163955" cy="285750"/>
                    </a:xfrm>
                    <a:prstGeom prst="flowChartProcess">
                      <a:avLst/>
                    </a:prstGeom>
                    <a:solidFill>
                      <a:srgbClr val="CCFFFF"/>
                    </a:solidFill>
                    <a:ln w="9525">
                      <a:solidFill>
                        <a:srgbClr val="000000"/>
                      </a:solidFill>
                      <a:miter lim="800000"/>
                      <a:headEnd/>
                      <a:tailEnd/>
                    </a:ln>
                  </p:spPr>
                  <p:txBody>
                    <a:bodyPr rot="0" vert="horz" wrap="square" lIns="0" tIns="45720" rIns="0" bIns="45720" anchor="ctr" anchorCtr="0" upright="1">
                      <a:noAutofit/>
                    </a:bodyPr>
                    <a:lstStyle/>
                    <a:p>
                      <a:pPr marL="0" marR="0" algn="ctr">
                        <a:spcBef>
                          <a:spcPts val="0"/>
                        </a:spcBef>
                        <a:spcAft>
                          <a:spcPts val="0"/>
                        </a:spcAft>
                      </a:pPr>
                      <a:r>
                        <a:rPr lang="en-SG" sz="1600" dirty="0">
                          <a:latin typeface="+mn-lt"/>
                          <a:ea typeface="SimSun"/>
                        </a:rPr>
                        <a:t>block of statements</a:t>
                      </a:r>
                    </a:p>
                  </p:txBody>
                </p:sp>
                <p:cxnSp>
                  <p:nvCxnSpPr>
                    <p:cNvPr id="18" name="Line 5"/>
                    <p:cNvCxnSpPr/>
                    <p:nvPr/>
                  </p:nvCxnSpPr>
                  <p:spPr bwMode="auto">
                    <a:xfrm>
                      <a:off x="1314450" y="1419225"/>
                      <a:ext cx="0" cy="274320"/>
                    </a:xfrm>
                    <a:prstGeom prst="line">
                      <a:avLst/>
                    </a:prstGeom>
                    <a:noFill/>
                    <a:ln w="9525">
                      <a:solidFill>
                        <a:srgbClr val="000000"/>
                      </a:solidFill>
                      <a:round/>
                      <a:headEnd type="none" w="med" len="med"/>
                      <a:tailEnd type="none" w="med" len="med"/>
                    </a:ln>
                    <a:extLst>
                      <a:ext uri="{909E8E84-426E-40DD-AFC4-6F175D3DCCD1}">
                        <a14:hiddenFill xmlns:a14="http://schemas.microsoft.com/office/drawing/2010/main">
                          <a:noFill/>
                        </a14:hiddenFill>
                      </a:ext>
                    </a:extLst>
                  </p:spPr>
                </p:cxnSp>
                <p:cxnSp>
                  <p:nvCxnSpPr>
                    <p:cNvPr id="19" name="Straight Connector 18"/>
                    <p:cNvCxnSpPr/>
                    <p:nvPr/>
                  </p:nvCxnSpPr>
                  <p:spPr>
                    <a:xfrm flipH="1">
                      <a:off x="345553" y="1695450"/>
                      <a:ext cx="96552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cxnSpLocks/>
                    </p:cNvCxnSpPr>
                    <p:nvPr/>
                  </p:nvCxnSpPr>
                  <p:spPr>
                    <a:xfrm flipV="1">
                      <a:off x="334839" y="647699"/>
                      <a:ext cx="0" cy="10473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cxnSpLocks/>
                      <a:endCxn id="23" idx="1"/>
                    </p:cNvCxnSpPr>
                    <p:nvPr/>
                  </p:nvCxnSpPr>
                  <p:spPr>
                    <a:xfrm>
                      <a:off x="345553" y="647700"/>
                      <a:ext cx="244997" cy="0"/>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2" name="Line 7"/>
                    <p:cNvCxnSpPr/>
                    <p:nvPr/>
                  </p:nvCxnSpPr>
                  <p:spPr bwMode="auto">
                    <a:xfrm flipH="1">
                      <a:off x="2455204" y="647700"/>
                      <a:ext cx="635" cy="1225296"/>
                    </a:xfrm>
                    <a:prstGeom prst="line">
                      <a:avLst/>
                    </a:prstGeom>
                    <a:noFill/>
                    <a:ln w="9525">
                      <a:solidFill>
                        <a:srgbClr val="000000"/>
                      </a:solidFill>
                      <a:round/>
                      <a:headEnd type="none" w="med" len="med"/>
                      <a:tailEnd type="none" w="med" len="med"/>
                    </a:ln>
                    <a:extLst>
                      <a:ext uri="{909E8E84-426E-40DD-AFC4-6F175D3DCCD1}">
                        <a14:hiddenFill xmlns:a14="http://schemas.microsoft.com/office/drawing/2010/main">
                          <a:noFill/>
                        </a14:hiddenFill>
                      </a:ext>
                    </a:extLst>
                  </p:spPr>
                </p:cxnSp>
                <p:sp>
                  <p:nvSpPr>
                    <p:cNvPr id="23" name="AutoShape 342"/>
                    <p:cNvSpPr>
                      <a:spLocks noChangeArrowheads="1"/>
                    </p:cNvSpPr>
                    <p:nvPr/>
                  </p:nvSpPr>
                  <p:spPr bwMode="auto">
                    <a:xfrm>
                      <a:off x="590550" y="438150"/>
                      <a:ext cx="1424940" cy="419100"/>
                    </a:xfrm>
                    <a:prstGeom prst="flowChartDecision">
                      <a:avLst/>
                    </a:prstGeom>
                    <a:solidFill>
                      <a:srgbClr val="CCFFFF"/>
                    </a:solidFill>
                    <a:ln w="9525">
                      <a:solidFill>
                        <a:srgbClr val="000000"/>
                      </a:solidFill>
                      <a:miter lim="800000"/>
                      <a:headEnd/>
                      <a:tailEnd/>
                    </a:ln>
                  </p:spPr>
                  <p:txBody>
                    <a:bodyPr rot="0" vert="horz" wrap="square" lIns="91440" tIns="45720" rIns="91440" bIns="45720" anchor="t" anchorCtr="0" upright="1">
                      <a:noAutofit/>
                    </a:bodyPr>
                    <a:lstStyle/>
                    <a:p>
                      <a:endParaRPr lang="en-SG"/>
                    </a:p>
                  </p:txBody>
                </p:sp>
                <p:cxnSp>
                  <p:nvCxnSpPr>
                    <p:cNvPr id="24" name="Straight Connector 23"/>
                    <p:cNvCxnSpPr/>
                    <p:nvPr/>
                  </p:nvCxnSpPr>
                  <p:spPr>
                    <a:xfrm flipH="1">
                      <a:off x="1304925" y="1866899"/>
                      <a:ext cx="11398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Line 7"/>
                    <p:cNvCxnSpPr/>
                    <p:nvPr/>
                  </p:nvCxnSpPr>
                  <p:spPr bwMode="auto">
                    <a:xfrm flipH="1">
                      <a:off x="1304925" y="1866899"/>
                      <a:ext cx="635" cy="273685"/>
                    </a:xfrm>
                    <a:prstGeom prst="line">
                      <a:avLst/>
                    </a:prstGeom>
                    <a:noFill/>
                    <a:ln w="9525">
                      <a:solidFill>
                        <a:srgbClr val="000000"/>
                      </a:solidFill>
                      <a:round/>
                      <a:headEnd type="none" w="lg" len="lg"/>
                      <a:tailEnd type="triangle" w="med" len="med"/>
                    </a:ln>
                    <a:extLst>
                      <a:ext uri="{909E8E84-426E-40DD-AFC4-6F175D3DCCD1}">
                        <a14:hiddenFill xmlns:a14="http://schemas.microsoft.com/office/drawing/2010/main">
                          <a:noFill/>
                        </a14:hiddenFill>
                      </a:ext>
                    </a:extLst>
                  </p:spPr>
                </p:cxnSp>
              </p:grpSp>
              <p:sp>
                <p:nvSpPr>
                  <p:cNvPr id="11" name="Text Box 319"/>
                  <p:cNvSpPr txBox="1">
                    <a:spLocks noChangeArrowheads="1"/>
                  </p:cNvSpPr>
                  <p:nvPr/>
                </p:nvSpPr>
                <p:spPr bwMode="auto">
                  <a:xfrm>
                    <a:off x="1020957" y="518162"/>
                    <a:ext cx="685800" cy="37147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0" anchor="t" anchorCtr="0" upright="1">
                    <a:noAutofit/>
                  </a:bodyPr>
                  <a:lstStyle/>
                  <a:p>
                    <a:pPr marL="0" marR="0">
                      <a:spcBef>
                        <a:spcPts val="0"/>
                      </a:spcBef>
                      <a:spcAft>
                        <a:spcPts val="0"/>
                      </a:spcAft>
                    </a:pPr>
                    <a:r>
                      <a:rPr lang="en-US" sz="1600" dirty="0">
                        <a:effectLst/>
                        <a:latin typeface="+mn-lt"/>
                        <a:ea typeface="SimSun"/>
                      </a:rPr>
                      <a:t>Next item</a:t>
                    </a:r>
                    <a:endParaRPr lang="en-SG" sz="1600" dirty="0">
                      <a:effectLst/>
                      <a:latin typeface="+mn-lt"/>
                      <a:ea typeface="SimSun"/>
                    </a:endParaRPr>
                  </a:p>
                </p:txBody>
              </p:sp>
            </p:grpSp>
          </p:grpSp>
        </p:grpSp>
      </p:grpSp>
      <p:sp>
        <p:nvSpPr>
          <p:cNvPr id="29" name="TextBox 28"/>
          <p:cNvSpPr txBox="1"/>
          <p:nvPr/>
        </p:nvSpPr>
        <p:spPr>
          <a:xfrm>
            <a:off x="681998" y="4669854"/>
            <a:ext cx="2930502" cy="1015663"/>
          </a:xfrm>
          <a:prstGeom prst="rect">
            <a:avLst/>
          </a:prstGeom>
          <a:solidFill>
            <a:schemeClr val="bg1"/>
          </a:solidFill>
          <a:ln>
            <a:solidFill>
              <a:schemeClr val="tx1"/>
            </a:solidFill>
          </a:ln>
        </p:spPr>
        <p:txBody>
          <a:bodyPr wrap="square" rtlCol="0">
            <a:spAutoFit/>
          </a:bodyPr>
          <a:lstStyle/>
          <a:p>
            <a:r>
              <a:rPr lang="en-US" sz="2000" dirty="0">
                <a:solidFill>
                  <a:srgbClr val="FF0000"/>
                </a:solidFill>
              </a:rPr>
              <a:t>   </a:t>
            </a:r>
            <a:r>
              <a:rPr lang="en-US" sz="2000" b="1" dirty="0">
                <a:solidFill>
                  <a:srgbClr val="FF0000"/>
                </a:solidFill>
                <a:latin typeface="Calibri" panose="020F0502020204030204" pitchFamily="34" charset="0"/>
                <a:cs typeface="Calibri" panose="020F0502020204030204" pitchFamily="34" charset="0"/>
              </a:rPr>
              <a:t>for </a:t>
            </a:r>
            <a:r>
              <a:rPr lang="en-US" sz="2000" b="1" i="1" dirty="0">
                <a:solidFill>
                  <a:srgbClr val="0000FF"/>
                </a:solidFill>
                <a:latin typeface="Calibri" panose="020F0502020204030204" pitchFamily="34" charset="0"/>
                <a:cs typeface="Calibri" panose="020F0502020204030204" pitchFamily="34" charset="0"/>
              </a:rPr>
              <a:t>item in list</a:t>
            </a:r>
            <a:r>
              <a:rPr lang="en-US" sz="2000" b="1" dirty="0">
                <a:solidFill>
                  <a:srgbClr val="0000FF"/>
                </a:solidFill>
                <a:latin typeface="Calibri" panose="020F0502020204030204" pitchFamily="34" charset="0"/>
                <a:cs typeface="Calibri" panose="020F0502020204030204" pitchFamily="34" charset="0"/>
              </a:rPr>
              <a:t>:</a:t>
            </a:r>
            <a:endParaRPr lang="en-SG" sz="2000" b="1" dirty="0">
              <a:solidFill>
                <a:srgbClr val="0000FF"/>
              </a:solidFill>
              <a:latin typeface="Calibri" panose="020F0502020204030204" pitchFamily="34" charset="0"/>
              <a:cs typeface="Calibri" panose="020F0502020204030204" pitchFamily="34" charset="0"/>
            </a:endParaRPr>
          </a:p>
          <a:p>
            <a:r>
              <a:rPr lang="en-US" sz="2000" b="1" i="1" dirty="0">
                <a:solidFill>
                  <a:srgbClr val="0000FF"/>
                </a:solidFill>
                <a:latin typeface="Calibri" panose="020F0502020204030204" pitchFamily="34" charset="0"/>
                <a:cs typeface="Calibri" panose="020F0502020204030204" pitchFamily="34" charset="0"/>
              </a:rPr>
              <a:t>       statement</a:t>
            </a:r>
          </a:p>
          <a:p>
            <a:r>
              <a:rPr lang="en-US" sz="2000" b="1" i="1" dirty="0">
                <a:solidFill>
                  <a:srgbClr val="0000FF"/>
                </a:solidFill>
                <a:latin typeface="Calibri" panose="020F0502020204030204" pitchFamily="34" charset="0"/>
                <a:cs typeface="Calibri" panose="020F0502020204030204" pitchFamily="34" charset="0"/>
              </a:rPr>
              <a:t>       statement</a:t>
            </a:r>
          </a:p>
        </p:txBody>
      </p:sp>
      <p:pic>
        <p:nvPicPr>
          <p:cNvPr id="28" name="Audio 27">
            <a:hlinkClick r:id="" action="ppaction://media"/>
            <a:extLst>
              <a:ext uri="{FF2B5EF4-FFF2-40B4-BE49-F238E27FC236}">
                <a16:creationId xmlns:a16="http://schemas.microsoft.com/office/drawing/2014/main" id="{C1C94287-ED42-40F0-9097-D9B14FCBC0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441854115"/>
      </p:ext>
    </p:extLst>
  </p:cSld>
  <p:clrMapOvr>
    <a:masterClrMapping/>
  </p:clrMapOvr>
  <mc:AlternateContent xmlns:mc="http://schemas.openxmlformats.org/markup-compatibility/2006" xmlns:p14="http://schemas.microsoft.com/office/powerpoint/2010/main">
    <mc:Choice Requires="p14">
      <p:transition spd="slow" advTm="42759">
        <p14:ripple/>
      </p:transition>
    </mc:Choice>
    <mc:Fallback xmlns="">
      <p:transition spd="slow" advTm="4275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anose="02070309020205020404" pitchFamily="49" charset="0"/>
                <a:cs typeface="Courier New" panose="02070309020205020404" pitchFamily="49" charset="0"/>
              </a:rPr>
              <a:t>while </a:t>
            </a:r>
            <a:r>
              <a:rPr lang="en-US" dirty="0">
                <a:cs typeface="Courier New" panose="02070309020205020404" pitchFamily="49" charset="0"/>
              </a:rPr>
              <a:t>or</a:t>
            </a:r>
            <a:r>
              <a:rPr lang="en-US" dirty="0">
                <a:latin typeface="Courier New" panose="02070309020205020404" pitchFamily="49" charset="0"/>
                <a:cs typeface="Courier New" panose="02070309020205020404" pitchFamily="49" charset="0"/>
              </a:rPr>
              <a:t> for </a:t>
            </a:r>
            <a:r>
              <a:rPr lang="en-US" dirty="0">
                <a:cs typeface="Courier New" panose="02070309020205020404" pitchFamily="49" charset="0"/>
              </a:rPr>
              <a:t>loop?</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q"/>
            </a:pPr>
            <a:r>
              <a:rPr lang="en-US" sz="3200" b="1" dirty="0">
                <a:latin typeface="Arial Narrow" panose="020B0606020202030204" pitchFamily="34" charset="0"/>
              </a:rPr>
              <a:t>Any </a:t>
            </a:r>
            <a:r>
              <a:rPr lang="en-US" sz="3200" b="1" dirty="0">
                <a:solidFill>
                  <a:schemeClr val="tx1"/>
                </a:solidFill>
                <a:latin typeface="Courier New" panose="02070309020205020404" pitchFamily="49" charset="0"/>
                <a:cs typeface="Courier New" panose="02070309020205020404" pitchFamily="49" charset="0"/>
              </a:rPr>
              <a:t>for</a:t>
            </a:r>
            <a:r>
              <a:rPr lang="en-US" sz="3200" b="1" dirty="0">
                <a:latin typeface="Arial Narrow" panose="020B0606020202030204" pitchFamily="34" charset="0"/>
              </a:rPr>
              <a:t> loop can be written as a </a:t>
            </a:r>
            <a:r>
              <a:rPr lang="en-US" sz="3200" b="1" dirty="0">
                <a:solidFill>
                  <a:schemeClr val="tx1"/>
                </a:solidFill>
                <a:latin typeface="Courier New" panose="02070309020205020404" pitchFamily="49" charset="0"/>
                <a:cs typeface="Courier New" panose="02070309020205020404" pitchFamily="49" charset="0"/>
              </a:rPr>
              <a:t>while</a:t>
            </a:r>
            <a:r>
              <a:rPr lang="en-US" sz="3200" b="1" dirty="0">
                <a:latin typeface="Arial Narrow" panose="020B0606020202030204" pitchFamily="34" charset="0"/>
              </a:rPr>
              <a:t> loop</a:t>
            </a:r>
          </a:p>
          <a:p>
            <a:pPr>
              <a:buFont typeface="Wingdings" panose="05000000000000000000" pitchFamily="2" charset="2"/>
              <a:buChar char="q"/>
            </a:pPr>
            <a:r>
              <a:rPr lang="en-US" sz="3200" b="1" dirty="0">
                <a:latin typeface="Arial Narrow" panose="020B0606020202030204" pitchFamily="34" charset="0"/>
              </a:rPr>
              <a:t>Use a </a:t>
            </a:r>
            <a:r>
              <a:rPr lang="en-US" sz="3200" b="1" dirty="0">
                <a:solidFill>
                  <a:schemeClr val="tx1"/>
                </a:solidFill>
                <a:latin typeface="Courier New" panose="02070309020205020404" pitchFamily="49" charset="0"/>
                <a:cs typeface="Courier New" panose="02070309020205020404" pitchFamily="49" charset="0"/>
              </a:rPr>
              <a:t>for</a:t>
            </a:r>
            <a:r>
              <a:rPr lang="en-US" sz="3200" b="1" dirty="0">
                <a:latin typeface="Arial Narrow" panose="020B0606020202030204" pitchFamily="34" charset="0"/>
              </a:rPr>
              <a:t> loop if:</a:t>
            </a:r>
          </a:p>
          <a:p>
            <a:pPr lvl="1">
              <a:buFont typeface="Wingdings" panose="05000000000000000000" pitchFamily="2" charset="2"/>
              <a:buChar char="q"/>
            </a:pPr>
            <a:r>
              <a:rPr lang="en-US" sz="2800" b="1" dirty="0">
                <a:latin typeface="Arial Narrow" panose="020B0606020202030204" pitchFamily="34" charset="0"/>
              </a:rPr>
              <a:t>You wish to iterate through a specific list, processing each item exactly once in order</a:t>
            </a:r>
          </a:p>
          <a:p>
            <a:pPr lvl="1">
              <a:buFont typeface="Wingdings" panose="05000000000000000000" pitchFamily="2" charset="2"/>
              <a:buChar char="q"/>
            </a:pPr>
            <a:r>
              <a:rPr lang="en-US" sz="2800" b="1" dirty="0">
                <a:latin typeface="Arial Narrow" panose="020B0606020202030204" pitchFamily="34" charset="0"/>
              </a:rPr>
              <a:t>The number of iterations is known beforehand (you iterate through a list created using </a:t>
            </a:r>
            <a:r>
              <a:rPr lang="en-US" sz="2800" b="1" dirty="0">
                <a:latin typeface="Courier New" panose="02070309020205020404" pitchFamily="49" charset="0"/>
                <a:cs typeface="Courier New" panose="02070309020205020404" pitchFamily="49" charset="0"/>
              </a:rPr>
              <a:t>range()</a:t>
            </a:r>
            <a:r>
              <a:rPr lang="en-US" sz="2800" b="1" dirty="0">
                <a:latin typeface="Arial Narrow" panose="020B0606020202030204" pitchFamily="34" charset="0"/>
              </a:rPr>
              <a:t>)</a:t>
            </a:r>
          </a:p>
          <a:p>
            <a:pPr>
              <a:buFont typeface="Wingdings" panose="05000000000000000000" pitchFamily="2" charset="2"/>
              <a:buChar char="q"/>
            </a:pPr>
            <a:r>
              <a:rPr lang="en-US" sz="3200" b="1" dirty="0">
                <a:latin typeface="Arial Narrow" panose="020B0606020202030204" pitchFamily="34" charset="0"/>
              </a:rPr>
              <a:t>Use a </a:t>
            </a:r>
            <a:r>
              <a:rPr lang="en-US" sz="3200" b="1" dirty="0">
                <a:latin typeface="Courier New" panose="02070309020205020404" pitchFamily="49" charset="0"/>
                <a:cs typeface="Courier New" panose="02070309020205020404" pitchFamily="49" charset="0"/>
              </a:rPr>
              <a:t>while</a:t>
            </a:r>
            <a:r>
              <a:rPr lang="en-US" sz="3200" b="1" dirty="0">
                <a:latin typeface="Arial Narrow" panose="020B0606020202030204" pitchFamily="34" charset="0"/>
              </a:rPr>
              <a:t> loop if:</a:t>
            </a:r>
          </a:p>
          <a:p>
            <a:pPr lvl="1">
              <a:buFont typeface="Wingdings" panose="05000000000000000000" pitchFamily="2" charset="2"/>
              <a:buChar char="q"/>
            </a:pPr>
            <a:r>
              <a:rPr lang="en-US" sz="2800" b="1" dirty="0">
                <a:latin typeface="Arial Narrow" panose="020B0606020202030204" pitchFamily="34" charset="0"/>
              </a:rPr>
              <a:t>The number of iterations is </a:t>
            </a:r>
            <a:r>
              <a:rPr lang="en-US" sz="2800" b="1" dirty="0">
                <a:solidFill>
                  <a:schemeClr val="tx1"/>
                </a:solidFill>
                <a:latin typeface="Arial Narrow" panose="020B0606020202030204" pitchFamily="34" charset="0"/>
              </a:rPr>
              <a:t>not known </a:t>
            </a:r>
            <a:r>
              <a:rPr lang="en-US" sz="2800" b="1" dirty="0">
                <a:latin typeface="Arial Narrow" panose="020B0606020202030204" pitchFamily="34" charset="0"/>
              </a:rPr>
              <a:t>beforehand (you will check a sentinel value)</a:t>
            </a:r>
          </a:p>
          <a:p>
            <a:pPr marL="0" indent="0">
              <a:buNone/>
            </a:pPr>
            <a:endParaRPr lang="en-US" sz="2000" dirty="0"/>
          </a:p>
        </p:txBody>
      </p:sp>
      <p:pic>
        <p:nvPicPr>
          <p:cNvPr id="8" name="Audio 7">
            <a:hlinkClick r:id="" action="ppaction://media"/>
            <a:extLst>
              <a:ext uri="{FF2B5EF4-FFF2-40B4-BE49-F238E27FC236}">
                <a16:creationId xmlns:a16="http://schemas.microsoft.com/office/drawing/2014/main" id="{A5D948F0-5D02-4FD3-9052-513E0721195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4112150751"/>
      </p:ext>
    </p:extLst>
  </p:cSld>
  <p:clrMapOvr>
    <a:masterClrMapping/>
  </p:clrMapOvr>
  <mc:AlternateContent xmlns:mc="http://schemas.openxmlformats.org/markup-compatibility/2006" xmlns:p14="http://schemas.microsoft.com/office/powerpoint/2010/main">
    <mc:Choice Requires="p14">
      <p:transition spd="slow" advTm="79547">
        <p14:ripple/>
      </p:transition>
    </mc:Choice>
    <mc:Fallback xmlns="">
      <p:transition spd="slow" advTm="795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500"/>
                                        <p:tgtEl>
                                          <p:spTgt spid="3">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1752600" y="2057400"/>
            <a:ext cx="548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4800" b="1" kern="0" dirty="0">
                <a:solidFill>
                  <a:srgbClr val="640064"/>
                </a:solidFill>
                <a:effectLst>
                  <a:outerShdw blurRad="38100" dist="38100" dir="2700000" algn="tl">
                    <a:srgbClr val="C0C0C0"/>
                  </a:outerShdw>
                </a:effectLst>
                <a:latin typeface="Tahoma" panose="020B0604030504040204" pitchFamily="34" charset="0"/>
                <a:ea typeface="Tahoma" panose="020B0604030504040204" pitchFamily="34" charset="0"/>
                <a:cs typeface="Tahoma" panose="020B0604030504040204" pitchFamily="34" charset="0"/>
              </a:rPr>
              <a:t>Nested Loops</a:t>
            </a:r>
          </a:p>
        </p:txBody>
      </p:sp>
      <p:pic>
        <p:nvPicPr>
          <p:cNvPr id="3" name="Audio 2">
            <a:hlinkClick r:id="" action="ppaction://media"/>
            <a:extLst>
              <a:ext uri="{FF2B5EF4-FFF2-40B4-BE49-F238E27FC236}">
                <a16:creationId xmlns:a16="http://schemas.microsoft.com/office/drawing/2014/main" id="{9E536DC5-FEDB-4584-BB76-E17390CE57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877085488"/>
      </p:ext>
    </p:extLst>
  </p:cSld>
  <p:clrMapOvr>
    <a:masterClrMapping/>
  </p:clrMapOvr>
  <mc:AlternateContent xmlns:mc="http://schemas.openxmlformats.org/markup-compatibility/2006" xmlns:p14="http://schemas.microsoft.com/office/powerpoint/2010/main">
    <mc:Choice Requires="p14">
      <p:transition spd="slow" advTm="17104">
        <p14:ripple/>
      </p:transition>
    </mc:Choice>
    <mc:Fallback xmlns="">
      <p:transition spd="slow" advTm="171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Nested Loop</a:t>
            </a:r>
          </a:p>
        </p:txBody>
      </p:sp>
      <p:sp>
        <p:nvSpPr>
          <p:cNvPr id="3" name="Content Placeholder 2"/>
          <p:cNvSpPr>
            <a:spLocks noGrp="1"/>
          </p:cNvSpPr>
          <p:nvPr>
            <p:ph idx="1"/>
          </p:nvPr>
        </p:nvSpPr>
        <p:spPr/>
        <p:txBody>
          <a:bodyPr/>
          <a:lstStyle/>
          <a:p>
            <a:pPr>
              <a:buFont typeface="Wingdings" panose="05000000000000000000" pitchFamily="2" charset="2"/>
              <a:buChar char="q"/>
            </a:pPr>
            <a:r>
              <a:rPr lang="en-US" sz="3200" b="1" dirty="0">
                <a:latin typeface="Arial Narrow" panose="020B0606020202030204" pitchFamily="34" charset="0"/>
              </a:rPr>
              <a:t>If a loop contains another loop, it is known as a </a:t>
            </a:r>
            <a:r>
              <a:rPr lang="en-US" sz="3200" b="1" dirty="0">
                <a:solidFill>
                  <a:srgbClr val="0000FF"/>
                </a:solidFill>
                <a:latin typeface="Arial Narrow" panose="020B0606020202030204" pitchFamily="34" charset="0"/>
              </a:rPr>
              <a:t>nested loop</a:t>
            </a:r>
            <a:r>
              <a:rPr lang="en-US" sz="3200" b="1" dirty="0">
                <a:latin typeface="Arial Narrow" panose="020B0606020202030204" pitchFamily="34" charset="0"/>
              </a:rPr>
              <a:t>.</a:t>
            </a:r>
          </a:p>
          <a:p>
            <a:pPr lvl="1">
              <a:buClr>
                <a:srgbClr val="660033"/>
              </a:buClr>
            </a:pPr>
            <a:r>
              <a:rPr lang="en-SG" sz="3200" b="1" dirty="0">
                <a:solidFill>
                  <a:srgbClr val="0000FF"/>
                </a:solidFill>
                <a:latin typeface="Arial Narrow" panose="020B0606020202030204" pitchFamily="34" charset="0"/>
              </a:rPr>
              <a:t>loop within a loop </a:t>
            </a:r>
          </a:p>
          <a:p>
            <a:pPr lvl="1"/>
            <a:r>
              <a:rPr lang="en-US" sz="3200" b="1" dirty="0">
                <a:latin typeface="Arial Narrow" panose="020B0606020202030204" pitchFamily="34" charset="0"/>
              </a:rPr>
              <a:t>for every iteration of the outer loop, the inner loop is executed</a:t>
            </a:r>
          </a:p>
          <a:p>
            <a:pPr marL="457200" lvl="1" indent="0">
              <a:buNone/>
            </a:pPr>
            <a:endParaRPr lang="en-US" dirty="0"/>
          </a:p>
          <a:p>
            <a:pPr marL="0" indent="0">
              <a:buNone/>
            </a:pPr>
            <a:endParaRPr lang="en-US" dirty="0"/>
          </a:p>
          <a:p>
            <a:pPr marL="0" indent="0">
              <a:buNone/>
            </a:pPr>
            <a:endParaRPr lang="en-US" sz="2000" dirty="0"/>
          </a:p>
        </p:txBody>
      </p:sp>
      <p:pic>
        <p:nvPicPr>
          <p:cNvPr id="6" name="Audio 5">
            <a:hlinkClick r:id="" action="ppaction://media"/>
            <a:extLst>
              <a:ext uri="{FF2B5EF4-FFF2-40B4-BE49-F238E27FC236}">
                <a16:creationId xmlns:a16="http://schemas.microsoft.com/office/drawing/2014/main" id="{46CA17A7-CD79-43E9-A45B-0E685A86D4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570402059"/>
      </p:ext>
    </p:extLst>
  </p:cSld>
  <p:clrMapOvr>
    <a:masterClrMapping/>
  </p:clrMapOvr>
  <mc:AlternateContent xmlns:mc="http://schemas.openxmlformats.org/markup-compatibility/2006" xmlns:p14="http://schemas.microsoft.com/office/powerpoint/2010/main">
    <mc:Choice Requires="p14">
      <p:transition spd="slow" advTm="20526">
        <p14:ripple/>
      </p:transition>
    </mc:Choice>
    <mc:Fallback xmlns="">
      <p:transition spd="slow" advTm="205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Nested Loop </a:t>
            </a:r>
            <a:r>
              <a:rPr lang="en-US" b="0" i="1" dirty="0"/>
              <a:t>– Example 1</a:t>
            </a:r>
          </a:p>
        </p:txBody>
      </p:sp>
      <p:sp>
        <p:nvSpPr>
          <p:cNvPr id="3" name="Content Placeholder 2"/>
          <p:cNvSpPr>
            <a:spLocks noGrp="1"/>
          </p:cNvSpPr>
          <p:nvPr>
            <p:ph idx="1"/>
          </p:nvPr>
        </p:nvSpPr>
        <p:spPr>
          <a:xfrm>
            <a:off x="152400" y="937419"/>
            <a:ext cx="8991600" cy="4983162"/>
          </a:xfrm>
        </p:spPr>
        <p:txBody>
          <a:bodyPr/>
          <a:lstStyle/>
          <a:p>
            <a:pPr marL="0" indent="0">
              <a:buNone/>
            </a:pPr>
            <a:r>
              <a:rPr lang="en-US" sz="3200" b="1" dirty="0">
                <a:latin typeface="Arial Narrow" panose="020B0606020202030204" pitchFamily="34" charset="0"/>
              </a:rPr>
              <a:t>Write a nested loop to display the following pattern</a:t>
            </a:r>
          </a:p>
          <a:p>
            <a:pPr marL="457200" lvl="1" indent="0">
              <a:buNone/>
            </a:pPr>
            <a:r>
              <a:rPr lang="en-US" b="1" dirty="0">
                <a:solidFill>
                  <a:srgbClr val="0000FF"/>
                </a:solidFill>
                <a:latin typeface="Consolas" panose="020B0609020204030204" pitchFamily="49" charset="0"/>
                <a:cs typeface="Courier New" panose="02070309020205020404" pitchFamily="49" charset="0"/>
              </a:rPr>
              <a:t>	* * * * *</a:t>
            </a:r>
          </a:p>
          <a:p>
            <a:pPr marL="457200" lvl="1" indent="0">
              <a:buNone/>
            </a:pPr>
            <a:r>
              <a:rPr lang="en-US" b="1" dirty="0">
                <a:solidFill>
                  <a:srgbClr val="0000FF"/>
                </a:solidFill>
                <a:latin typeface="Consolas" panose="020B0609020204030204" pitchFamily="49" charset="0"/>
                <a:cs typeface="Courier New" panose="02070309020205020404" pitchFamily="49" charset="0"/>
              </a:rPr>
              <a:t>	* * * * *</a:t>
            </a:r>
          </a:p>
          <a:p>
            <a:pPr marL="457200" lvl="1" indent="0">
              <a:buNone/>
            </a:pPr>
            <a:r>
              <a:rPr lang="en-US" b="1" dirty="0">
                <a:solidFill>
                  <a:srgbClr val="0000FF"/>
                </a:solidFill>
                <a:latin typeface="Consolas" panose="020B0609020204030204" pitchFamily="49" charset="0"/>
                <a:cs typeface="Courier New" panose="02070309020205020404" pitchFamily="49" charset="0"/>
              </a:rPr>
              <a:t>	* * * * *</a:t>
            </a:r>
            <a:endParaRPr lang="en-US" dirty="0"/>
          </a:p>
          <a:p>
            <a:pPr marL="457200" lvl="1" indent="0">
              <a:spcAft>
                <a:spcPts val="600"/>
              </a:spcAft>
              <a:buNone/>
            </a:pPr>
            <a:r>
              <a:rPr lang="en-US" dirty="0">
                <a:latin typeface="Consolas" panose="020B0609020204030204" pitchFamily="49" charset="0"/>
              </a:rPr>
              <a:t>for row in range(3):</a:t>
            </a:r>
          </a:p>
          <a:p>
            <a:pPr marL="457200" lvl="1" indent="0">
              <a:spcAft>
                <a:spcPts val="600"/>
              </a:spcAft>
              <a:buNone/>
            </a:pPr>
            <a:r>
              <a:rPr lang="en-US" dirty="0">
                <a:latin typeface="Consolas" panose="020B0609020204030204" pitchFamily="49" charset="0"/>
              </a:rPr>
              <a:t>	 </a:t>
            </a:r>
            <a:r>
              <a:rPr lang="en-US" dirty="0">
                <a:solidFill>
                  <a:srgbClr val="0000FF"/>
                </a:solidFill>
                <a:latin typeface="Consolas" panose="020B0609020204030204" pitchFamily="49" charset="0"/>
              </a:rPr>
              <a:t>for column in range(5):</a:t>
            </a:r>
          </a:p>
          <a:p>
            <a:pPr marL="457200" lvl="1" indent="0">
              <a:spcBef>
                <a:spcPts val="0"/>
              </a:spcBef>
              <a:spcAft>
                <a:spcPts val="600"/>
              </a:spcAft>
              <a:buNone/>
            </a:pPr>
            <a:r>
              <a:rPr lang="en-US" dirty="0">
                <a:solidFill>
                  <a:srgbClr val="0000FF"/>
                </a:solidFill>
                <a:latin typeface="Consolas" panose="020B0609020204030204" pitchFamily="49" charset="0"/>
              </a:rPr>
              <a:t>	     print("*", end= " ")</a:t>
            </a:r>
          </a:p>
          <a:p>
            <a:pPr marL="457200" lvl="1" indent="0">
              <a:spcAft>
                <a:spcPts val="600"/>
              </a:spcAft>
              <a:buNone/>
            </a:pPr>
            <a:r>
              <a:rPr lang="en-US" dirty="0">
                <a:latin typeface="Consolas" panose="020B0609020204030204" pitchFamily="49" charset="0"/>
              </a:rPr>
              <a:t>	 print()</a:t>
            </a:r>
          </a:p>
          <a:p>
            <a:pPr marL="893763" indent="-893763">
              <a:spcBef>
                <a:spcPts val="0"/>
              </a:spcBef>
              <a:buNone/>
            </a:pPr>
            <a:endParaRPr lang="en-US" sz="2400" b="1" i="1" dirty="0">
              <a:latin typeface="Arial Narrow" panose="020B0606020202030204" pitchFamily="34" charset="0"/>
            </a:endParaRPr>
          </a:p>
          <a:p>
            <a:pPr marL="893763" indent="-893763">
              <a:spcBef>
                <a:spcPts val="0"/>
              </a:spcBef>
              <a:buNone/>
            </a:pPr>
            <a:r>
              <a:rPr lang="en-US" sz="2400" b="1" i="1" dirty="0">
                <a:latin typeface="Arial Narrow" panose="020B0606020202030204" pitchFamily="34" charset="0"/>
              </a:rPr>
              <a:t>Note:	As seen in example in Lecture 6 (while loop), you can also replace the inner loop with just one statement:   </a:t>
            </a:r>
            <a:r>
              <a:rPr lang="en-US" sz="2400" b="1" dirty="0">
                <a:solidFill>
                  <a:srgbClr val="0000FF"/>
                </a:solidFill>
                <a:latin typeface="Consolas" panose="020B0609020204030204" pitchFamily="49" charset="0"/>
              </a:rPr>
              <a:t>print("* " * 5)</a:t>
            </a:r>
          </a:p>
        </p:txBody>
      </p:sp>
      <p:sp>
        <p:nvSpPr>
          <p:cNvPr id="4" name="Rectangle 3"/>
          <p:cNvSpPr/>
          <p:nvPr/>
        </p:nvSpPr>
        <p:spPr>
          <a:xfrm>
            <a:off x="415034" y="2743200"/>
            <a:ext cx="7052565" cy="21336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143000" y="3352800"/>
            <a:ext cx="5410200" cy="914400"/>
          </a:xfrm>
          <a:prstGeom prst="rect">
            <a:avLst/>
          </a:prstGeom>
          <a:noFill/>
          <a:ln>
            <a:solidFill>
              <a:srgbClr val="0000FF"/>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 name="TextBox 5"/>
          <p:cNvSpPr txBox="1"/>
          <p:nvPr/>
        </p:nvSpPr>
        <p:spPr>
          <a:xfrm>
            <a:off x="6248400" y="2804439"/>
            <a:ext cx="1227512" cy="400110"/>
          </a:xfrm>
          <a:prstGeom prst="rect">
            <a:avLst/>
          </a:prstGeom>
          <a:noFill/>
        </p:spPr>
        <p:txBody>
          <a:bodyPr wrap="square" rtlCol="0">
            <a:spAutoFit/>
          </a:bodyPr>
          <a:lstStyle/>
          <a:p>
            <a:r>
              <a:rPr lang="en-US" sz="2000" dirty="0">
                <a:solidFill>
                  <a:srgbClr val="660033"/>
                </a:solidFill>
                <a:latin typeface="Arial Narrow" panose="020B0606020202030204" pitchFamily="34" charset="0"/>
                <a:cs typeface="Segoe UI" panose="020B0502040204020203" pitchFamily="34" charset="0"/>
              </a:rPr>
              <a:t>Outer loop</a:t>
            </a:r>
          </a:p>
        </p:txBody>
      </p:sp>
      <p:sp>
        <p:nvSpPr>
          <p:cNvPr id="7" name="TextBox 6"/>
          <p:cNvSpPr txBox="1"/>
          <p:nvPr/>
        </p:nvSpPr>
        <p:spPr>
          <a:xfrm>
            <a:off x="5410200" y="3352800"/>
            <a:ext cx="1143000" cy="400110"/>
          </a:xfrm>
          <a:prstGeom prst="rect">
            <a:avLst/>
          </a:prstGeom>
          <a:noFill/>
        </p:spPr>
        <p:txBody>
          <a:bodyPr wrap="square" rtlCol="0">
            <a:spAutoFit/>
          </a:bodyPr>
          <a:lstStyle/>
          <a:p>
            <a:r>
              <a:rPr lang="en-US" sz="2000" dirty="0">
                <a:solidFill>
                  <a:srgbClr val="0000FF"/>
                </a:solidFill>
                <a:latin typeface="Arial Narrow" panose="020B0606020202030204" pitchFamily="34" charset="0"/>
                <a:cs typeface="Segoe UI" panose="020B0502040204020203" pitchFamily="34" charset="0"/>
              </a:rPr>
              <a:t>Inner loop</a:t>
            </a:r>
          </a:p>
        </p:txBody>
      </p:sp>
      <p:pic>
        <p:nvPicPr>
          <p:cNvPr id="9" name="Audio 8">
            <a:hlinkClick r:id="" action="ppaction://media"/>
            <a:extLst>
              <a:ext uri="{FF2B5EF4-FFF2-40B4-BE49-F238E27FC236}">
                <a16:creationId xmlns:a16="http://schemas.microsoft.com/office/drawing/2014/main" id="{ADADF62C-4E87-46B3-8E0F-EB3CF8CDC45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4194946009"/>
      </p:ext>
    </p:extLst>
  </p:cSld>
  <p:clrMapOvr>
    <a:masterClrMapping/>
  </p:clrMapOvr>
  <mc:AlternateContent xmlns:mc="http://schemas.openxmlformats.org/markup-compatibility/2006" xmlns:p14="http://schemas.microsoft.com/office/powerpoint/2010/main">
    <mc:Choice Requires="p14">
      <p:transition spd="slow" advTm="57612">
        <p14:ripple/>
      </p:transition>
    </mc:Choice>
    <mc:Fallback xmlns="">
      <p:transition spd="slow" advTm="5761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500"/>
                                        <p:tgtEl>
                                          <p:spTgt spid="3">
                                            <p:txEl>
                                              <p:pRg st="4" end="4"/>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fade">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animEffect transition="in" filter="fade">
                                      <p:cBhvr>
                                        <p:cTn id="41"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9"/>
                </p:tgtEl>
              </p:cMediaNode>
            </p:audio>
          </p:childTnLst>
        </p:cTn>
      </p:par>
    </p:tnLst>
    <p:bldLst>
      <p:bldP spid="4" grpId="0" animBg="1"/>
      <p:bldP spid="5" grpId="0" animBg="1"/>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41.5|18.8|9.7"/>
</p:tagLst>
</file>

<file path=ppt/tags/tag2.xml><?xml version="1.0" encoding="utf-8"?>
<p:tagLst xmlns:a="http://schemas.openxmlformats.org/drawingml/2006/main" xmlns:r="http://schemas.openxmlformats.org/officeDocument/2006/relationships" xmlns:p="http://schemas.openxmlformats.org/presentationml/2006/main">
  <p:tag name="TIMING" val="|16|12.6|7.7"/>
</p:tagLst>
</file>

<file path=ppt/tags/tag3.xml><?xml version="1.0" encoding="utf-8"?>
<p:tagLst xmlns:a="http://schemas.openxmlformats.org/drawingml/2006/main" xmlns:r="http://schemas.openxmlformats.org/officeDocument/2006/relationships" xmlns:p="http://schemas.openxmlformats.org/presentationml/2006/main">
  <p:tag name="TIMING" val="|16|12.6|7.7"/>
</p:tagLst>
</file>

<file path=ppt/tags/tag4.xml><?xml version="1.0" encoding="utf-8"?>
<p:tagLst xmlns:a="http://schemas.openxmlformats.org/drawingml/2006/main" xmlns:r="http://schemas.openxmlformats.org/officeDocument/2006/relationships" xmlns:p="http://schemas.openxmlformats.org/presentationml/2006/main">
  <p:tag name="TIMING" val="|16|12.6|7.7"/>
</p:tagLst>
</file>

<file path=ppt/tags/tag5.xml><?xml version="1.0" encoding="utf-8"?>
<p:tagLst xmlns:a="http://schemas.openxmlformats.org/drawingml/2006/main" xmlns:r="http://schemas.openxmlformats.org/officeDocument/2006/relationships" xmlns:p="http://schemas.openxmlformats.org/presentationml/2006/main">
  <p:tag name="TIMING" val="|24.1"/>
</p:tagLst>
</file>

<file path=ppt/tags/tag6.xml><?xml version="1.0" encoding="utf-8"?>
<p:tagLst xmlns:a="http://schemas.openxmlformats.org/drawingml/2006/main" xmlns:r="http://schemas.openxmlformats.org/officeDocument/2006/relationships" xmlns:p="http://schemas.openxmlformats.org/presentationml/2006/main">
  <p:tag name="TIMING" val="|34.2"/>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A7A6A3EF9E8EC4E8032DDFD89201933" ma:contentTypeVersion="29" ma:contentTypeDescription="Create a new document." ma:contentTypeScope="" ma:versionID="852f74929c636a36340b6768b8f8ed72">
  <xsd:schema xmlns:xsd="http://www.w3.org/2001/XMLSchema" xmlns:xs="http://www.w3.org/2001/XMLSchema" xmlns:p="http://schemas.microsoft.com/office/2006/metadata/properties" xmlns:ns3="eecd0fa6-dda0-4396-8345-c7ff09955019" xmlns:ns4="f4407af8-144a-4308-aaa4-a8ba72c23ab9" targetNamespace="http://schemas.microsoft.com/office/2006/metadata/properties" ma:root="true" ma:fieldsID="257c227f063d3c7b945c4b7bae8b2e4d" ns3:_="" ns4:_="">
    <xsd:import namespace="eecd0fa6-dda0-4396-8345-c7ff09955019"/>
    <xsd:import namespace="f4407af8-144a-4308-aaa4-a8ba72c23ab9"/>
    <xsd:element name="properties">
      <xsd:complexType>
        <xsd:sequence>
          <xsd:element name="documentManagement">
            <xsd:complexType>
              <xsd:all>
                <xsd:element ref="ns3:SharedWithUsers" minOccurs="0"/>
                <xsd:element ref="ns3:SharedWithDetails" minOccurs="0"/>
                <xsd:element ref="ns3:SharingHintHash" minOccurs="0"/>
                <xsd:element ref="ns4:NotebookType" minOccurs="0"/>
                <xsd:element ref="ns4:FolderType" minOccurs="0"/>
                <xsd:element ref="ns4:Owner" minOccurs="0"/>
                <xsd:element ref="ns4:DefaultSectionNames" minOccurs="0"/>
                <xsd:element ref="ns4:AppVersion" minOccurs="0"/>
                <xsd:element ref="ns4:Teachers" minOccurs="0"/>
                <xsd:element ref="ns4:Students" minOccurs="0"/>
                <xsd:element ref="ns4:Student_Groups" minOccurs="0"/>
                <xsd:element ref="ns4:Invited_Teachers" minOccurs="0"/>
                <xsd:element ref="ns4:Invited_Students" minOccurs="0"/>
                <xsd:element ref="ns4:Self_Registration_Enabled" minOccurs="0"/>
                <xsd:element ref="ns4:Templates" minOccurs="0"/>
                <xsd:element ref="ns4:CultureName" minOccurs="0"/>
                <xsd:element ref="ns4:Self_Registration_Enabled0" minOccurs="0"/>
                <xsd:element ref="ns4:Has_Teacher_Only_SectionGroup" minOccurs="0"/>
                <xsd:element ref="ns4:Is_Collaboration_Space_Locked" minOccurs="0"/>
                <xsd:element ref="ns4:MediaServiceMetadata" minOccurs="0"/>
                <xsd:element ref="ns4:MediaServiceFastMetadata" minOccurs="0"/>
                <xsd:element ref="ns4:MediaServiceDateTaken" minOccurs="0"/>
                <xsd:element ref="ns4:MediaServiceAutoTags" minOccurs="0"/>
                <xsd:element ref="ns4:MediaServiceLocation"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cd0fa6-dda0-4396-8345-c7ff09955019"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4407af8-144a-4308-aaa4-a8ba72c23ab9" elementFormDefault="qualified">
    <xsd:import namespace="http://schemas.microsoft.com/office/2006/documentManagement/types"/>
    <xsd:import namespace="http://schemas.microsoft.com/office/infopath/2007/PartnerControls"/>
    <xsd:element name="NotebookType" ma:index="11" nillable="true" ma:displayName="Notebook Type" ma:internalName="NotebookType">
      <xsd:simpleType>
        <xsd:restriction base="dms:Text"/>
      </xsd:simpleType>
    </xsd:element>
    <xsd:element name="FolderType" ma:index="12" nillable="true" ma:displayName="Folder Type" ma:internalName="FolderType">
      <xsd:simpleType>
        <xsd:restriction base="dms:Text"/>
      </xsd:simpleType>
    </xsd:element>
    <xsd:element name="Owner" ma:index="13"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efaultSectionNames" ma:index="14" nillable="true" ma:displayName="Default Section Names" ma:internalName="DefaultSectionNames">
      <xsd:simpleType>
        <xsd:restriction base="dms:Note">
          <xsd:maxLength value="255"/>
        </xsd:restriction>
      </xsd:simpleType>
    </xsd:element>
    <xsd:element name="AppVersion" ma:index="15" nillable="true" ma:displayName="App Version" ma:internalName="AppVersion">
      <xsd:simpleType>
        <xsd:restriction base="dms:Text"/>
      </xsd:simpleType>
    </xsd:element>
    <xsd:element name="Teachers" ma:index="16"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17"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18"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Invited_Teachers" ma:index="19" nillable="true" ma:displayName="Invited Teachers" ma:internalName="Invited_Teachers">
      <xsd:simpleType>
        <xsd:restriction base="dms:Note">
          <xsd:maxLength value="255"/>
        </xsd:restriction>
      </xsd:simpleType>
    </xsd:element>
    <xsd:element name="Invited_Students" ma:index="20" nillable="true" ma:displayName="Invited Students" ma:internalName="Invited_Students">
      <xsd:simpleType>
        <xsd:restriction base="dms:Note">
          <xsd:maxLength value="255"/>
        </xsd:restriction>
      </xsd:simpleType>
    </xsd:element>
    <xsd:element name="Self_Registration_Enabled" ma:index="21" nillable="true" ma:displayName="Self_Registration_Enabled" ma:internalName="Self_Registration_Enabled">
      <xsd:simpleType>
        <xsd:restriction base="dms:Boolean"/>
      </xsd:simpleType>
    </xsd:element>
    <xsd:element name="Templates" ma:index="22" nillable="true" ma:displayName="Templates" ma:internalName="Templates">
      <xsd:simpleType>
        <xsd:restriction base="dms:Note">
          <xsd:maxLength value="255"/>
        </xsd:restriction>
      </xsd:simpleType>
    </xsd:element>
    <xsd:element name="CultureName" ma:index="23" nillable="true" ma:displayName="Culture Name" ma:internalName="CultureName">
      <xsd:simpleType>
        <xsd:restriction base="dms:Text"/>
      </xsd:simpleType>
    </xsd:element>
    <xsd:element name="Self_Registration_Enabled0" ma:index="24" nillable="true" ma:displayName="Self Registration Enabled" ma:internalName="Self_Registration_Enabled0">
      <xsd:simpleType>
        <xsd:restriction base="dms:Boolean"/>
      </xsd:simpleType>
    </xsd:element>
    <xsd:element name="Has_Teacher_Only_SectionGroup" ma:index="25" nillable="true" ma:displayName="Has Teacher Only SectionGroup" ma:internalName="Has_Teacher_Only_SectionGroup">
      <xsd:simpleType>
        <xsd:restriction base="dms:Boolean"/>
      </xsd:simpleType>
    </xsd:element>
    <xsd:element name="Is_Collaboration_Space_Locked" ma:index="26" nillable="true" ma:displayName="Is Collaboration Space Locked" ma:internalName="Is_Collaboration_Space_Locked">
      <xsd:simpleType>
        <xsd:restriction base="dms:Boolean"/>
      </xsd:simpleType>
    </xsd:element>
    <xsd:element name="MediaServiceMetadata" ma:index="27" nillable="true" ma:displayName="MediaServiceMetadata" ma:hidden="true" ma:internalName="MediaServiceMetadata" ma:readOnly="true">
      <xsd:simpleType>
        <xsd:restriction base="dms:Note"/>
      </xsd:simpleType>
    </xsd:element>
    <xsd:element name="MediaServiceFastMetadata" ma:index="28" nillable="true" ma:displayName="MediaServiceFastMetadata" ma:hidden="true" ma:internalName="MediaServiceFastMetadata" ma:readOnly="true">
      <xsd:simpleType>
        <xsd:restriction base="dms:Note"/>
      </xsd:simpleType>
    </xsd:element>
    <xsd:element name="MediaServiceDateTaken" ma:index="29" nillable="true" ma:displayName="MediaServiceDateTaken" ma:hidden="true" ma:internalName="MediaServiceDateTaken" ma:readOnly="true">
      <xsd:simpleType>
        <xsd:restriction base="dms:Text"/>
      </xsd:simpleType>
    </xsd:element>
    <xsd:element name="MediaServiceAutoTags" ma:index="30" nillable="true" ma:displayName="Tags" ma:internalName="MediaServiceAutoTags" ma:readOnly="true">
      <xsd:simpleType>
        <xsd:restriction base="dms:Text"/>
      </xsd:simpleType>
    </xsd:element>
    <xsd:element name="MediaServiceLocation" ma:index="31" nillable="true" ma:displayName="Location" ma:internalName="MediaServiceLocation" ma:readOnly="true">
      <xsd:simpleType>
        <xsd:restriction base="dms:Text"/>
      </xsd:simpleType>
    </xsd:element>
    <xsd:element name="MediaServiceOCR" ma:index="32" nillable="true" ma:displayName="Extracted Text" ma:internalName="MediaServiceOCR" ma:readOnly="true">
      <xsd:simpleType>
        <xsd:restriction base="dms:Note">
          <xsd:maxLength value="255"/>
        </xsd:restriction>
      </xsd:simpleType>
    </xsd:element>
    <xsd:element name="MediaServiceGenerationTime" ma:index="33" nillable="true" ma:displayName="MediaServiceGenerationTime" ma:hidden="true" ma:internalName="MediaServiceGenerationTime" ma:readOnly="true">
      <xsd:simpleType>
        <xsd:restriction base="dms:Text"/>
      </xsd:simpleType>
    </xsd:element>
    <xsd:element name="MediaServiceEventHashCode" ma:index="34" nillable="true" ma:displayName="MediaServiceEventHashCode" ma:hidden="true" ma:internalName="MediaServiceEventHashCode" ma:readOnly="true">
      <xsd:simpleType>
        <xsd:restriction base="dms:Text"/>
      </xsd:simpleType>
    </xsd:element>
    <xsd:element name="MediaServiceAutoKeyPoints" ma:index="35" nillable="true" ma:displayName="MediaServiceAutoKeyPoints" ma:hidden="true" ma:internalName="MediaServiceAutoKeyPoints" ma:readOnly="true">
      <xsd:simpleType>
        <xsd:restriction base="dms:Note"/>
      </xsd:simpleType>
    </xsd:element>
    <xsd:element name="MediaServiceKeyPoints" ma:index="3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NotebookType xmlns="f4407af8-144a-4308-aaa4-a8ba72c23ab9" xsi:nil="true"/>
    <FolderType xmlns="f4407af8-144a-4308-aaa4-a8ba72c23ab9" xsi:nil="true"/>
    <Student_Groups xmlns="f4407af8-144a-4308-aaa4-a8ba72c23ab9">
      <UserInfo>
        <DisplayName/>
        <AccountId xsi:nil="true"/>
        <AccountType/>
      </UserInfo>
    </Student_Groups>
    <Students xmlns="f4407af8-144a-4308-aaa4-a8ba72c23ab9">
      <UserInfo>
        <DisplayName/>
        <AccountId xsi:nil="true"/>
        <AccountType/>
      </UserInfo>
    </Students>
    <Self_Registration_Enabled xmlns="f4407af8-144a-4308-aaa4-a8ba72c23ab9" xsi:nil="true"/>
    <Has_Teacher_Only_SectionGroup xmlns="f4407af8-144a-4308-aaa4-a8ba72c23ab9" xsi:nil="true"/>
    <AppVersion xmlns="f4407af8-144a-4308-aaa4-a8ba72c23ab9" xsi:nil="true"/>
    <Invited_Students xmlns="f4407af8-144a-4308-aaa4-a8ba72c23ab9" xsi:nil="true"/>
    <DefaultSectionNames xmlns="f4407af8-144a-4308-aaa4-a8ba72c23ab9" xsi:nil="true"/>
    <Is_Collaboration_Space_Locked xmlns="f4407af8-144a-4308-aaa4-a8ba72c23ab9" xsi:nil="true"/>
    <Templates xmlns="f4407af8-144a-4308-aaa4-a8ba72c23ab9" xsi:nil="true"/>
    <Self_Registration_Enabled0 xmlns="f4407af8-144a-4308-aaa4-a8ba72c23ab9" xsi:nil="true"/>
    <Teachers xmlns="f4407af8-144a-4308-aaa4-a8ba72c23ab9">
      <UserInfo>
        <DisplayName/>
        <AccountId xsi:nil="true"/>
        <AccountType/>
      </UserInfo>
    </Teachers>
    <Invited_Teachers xmlns="f4407af8-144a-4308-aaa4-a8ba72c23ab9" xsi:nil="true"/>
    <Owner xmlns="f4407af8-144a-4308-aaa4-a8ba72c23ab9">
      <UserInfo>
        <DisplayName/>
        <AccountId xsi:nil="true"/>
        <AccountType/>
      </UserInfo>
    </Owner>
    <CultureName xmlns="f4407af8-144a-4308-aaa4-a8ba72c23ab9"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46FDD22-2EB3-4277-9967-A8700B42EF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ecd0fa6-dda0-4396-8345-c7ff09955019"/>
    <ds:schemaRef ds:uri="f4407af8-144a-4308-aaa4-a8ba72c23ab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FE1E5E7-91E9-4E47-8F6F-4AB02E6433BE}">
  <ds:schemaRefs>
    <ds:schemaRef ds:uri="http://purl.org/dc/elements/1.1/"/>
    <ds:schemaRef ds:uri="http://purl.org/dc/terms/"/>
    <ds:schemaRef ds:uri="http://schemas.microsoft.com/office/2006/metadata/properties"/>
    <ds:schemaRef ds:uri="eecd0fa6-dda0-4396-8345-c7ff09955019"/>
    <ds:schemaRef ds:uri="http://schemas.microsoft.com/office/infopath/2007/PartnerControls"/>
    <ds:schemaRef ds:uri="http://schemas.microsoft.com/office/2006/documentManagement/types"/>
    <ds:schemaRef ds:uri="http://www.w3.org/XML/1998/namespace"/>
    <ds:schemaRef ds:uri="http://schemas.openxmlformats.org/package/2006/metadata/core-properties"/>
    <ds:schemaRef ds:uri="f4407af8-144a-4308-aaa4-a8ba72c23ab9"/>
    <ds:schemaRef ds:uri="http://purl.org/dc/dcmitype/"/>
  </ds:schemaRefs>
</ds:datastoreItem>
</file>

<file path=customXml/itemProps3.xml><?xml version="1.0" encoding="utf-8"?>
<ds:datastoreItem xmlns:ds="http://schemas.openxmlformats.org/officeDocument/2006/customXml" ds:itemID="{E31CC4D5-6E87-4BDE-97A2-4BAC113F3F1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8347</TotalTime>
  <Words>2368</Words>
  <Application>Microsoft Office PowerPoint</Application>
  <PresentationFormat>On-screen Show (4:3)</PresentationFormat>
  <Paragraphs>161</Paragraphs>
  <Slides>16</Slides>
  <Notes>16</Notes>
  <HiddenSlides>0</HiddenSlides>
  <MMClips>14</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SimSun</vt:lpstr>
      <vt:lpstr>Arial</vt:lpstr>
      <vt:lpstr>Arial Narrow</vt:lpstr>
      <vt:lpstr>Calibri</vt:lpstr>
      <vt:lpstr>Consolas</vt:lpstr>
      <vt:lpstr>Courier New</vt:lpstr>
      <vt:lpstr>Kristen ITC</vt:lpstr>
      <vt:lpstr>Segoe UI</vt:lpstr>
      <vt:lpstr>Tahoma</vt:lpstr>
      <vt:lpstr>Wingdings</vt:lpstr>
      <vt:lpstr>Default Design</vt:lpstr>
      <vt:lpstr>PowerPoint Presentation</vt:lpstr>
      <vt:lpstr>Objectives</vt:lpstr>
      <vt:lpstr>PowerPoint Presentation</vt:lpstr>
      <vt:lpstr>Recall: while Loop</vt:lpstr>
      <vt:lpstr>Recall: for Loop</vt:lpstr>
      <vt:lpstr>while or for loop?</vt:lpstr>
      <vt:lpstr>PowerPoint Presentation</vt:lpstr>
      <vt:lpstr>Nested Loop</vt:lpstr>
      <vt:lpstr>Nested Loop – Example 1</vt:lpstr>
      <vt:lpstr>Nested Loop – Example 2</vt:lpstr>
      <vt:lpstr>Nested Loop – Example 2 Solution</vt:lpstr>
      <vt:lpstr>Nested Loop</vt:lpstr>
      <vt:lpstr>Changing List Values During Traversal</vt:lpstr>
      <vt:lpstr>Summary</vt:lpstr>
      <vt:lpstr>PowerPoint Presentation</vt:lpstr>
      <vt:lpstr>Reading Reference</vt:lpstr>
    </vt:vector>
  </TitlesOfParts>
  <Company>Ngee Ann Polytechnic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Teh Lye Choon Daniel</dc:creator>
  <cp:lastModifiedBy>Mui Hoon ONG-QUEK (NP)</cp:lastModifiedBy>
  <cp:revision>586</cp:revision>
  <dcterms:created xsi:type="dcterms:W3CDTF">2010-03-15T07:19:17Z</dcterms:created>
  <dcterms:modified xsi:type="dcterms:W3CDTF">2023-05-28T07:11:42Z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0x010100BA7A6A3EF9E8EC4E8032DDFD89201933</vt:lpwstr>
  </property>
  <property fmtid="{D5CDD505-2E9C-101B-9397-08002B2CF9AE}" pid="3" name="MSIP_Label_30286cb9-b49f-4646-87a5-340028348160_Enabled">
    <vt:lpwstr>true</vt:lpwstr>
  </property>
  <property fmtid="{D5CDD505-2E9C-101B-9397-08002B2CF9AE}" pid="4" name="MSIP_Label_30286cb9-b49f-4646-87a5-340028348160_SetDate">
    <vt:lpwstr>2023-05-28T07:11:42Z</vt:lpwstr>
  </property>
  <property fmtid="{D5CDD505-2E9C-101B-9397-08002B2CF9AE}" pid="5" name="MSIP_Label_30286cb9-b49f-4646-87a5-340028348160_Method">
    <vt:lpwstr>Standard</vt:lpwstr>
  </property>
  <property fmtid="{D5CDD505-2E9C-101B-9397-08002B2CF9AE}" pid="6" name="MSIP_Label_30286cb9-b49f-4646-87a5-340028348160_Name">
    <vt:lpwstr>30286cb9-b49f-4646-87a5-340028348160</vt:lpwstr>
  </property>
  <property fmtid="{D5CDD505-2E9C-101B-9397-08002B2CF9AE}" pid="7" name="MSIP_Label_30286cb9-b49f-4646-87a5-340028348160_SiteId">
    <vt:lpwstr>cba9e115-3016-4462-a1ab-a565cba0cdf1</vt:lpwstr>
  </property>
  <property fmtid="{D5CDD505-2E9C-101B-9397-08002B2CF9AE}" pid="8" name="MSIP_Label_30286cb9-b49f-4646-87a5-340028348160_ActionId">
    <vt:lpwstr>dd49a9df-187d-4989-9c5c-3840c39171d4</vt:lpwstr>
  </property>
  <property fmtid="{D5CDD505-2E9C-101B-9397-08002B2CF9AE}" pid="9" name="MSIP_Label_30286cb9-b49f-4646-87a5-340028348160_ContentBits">
    <vt:lpwstr>1</vt:lpwstr>
  </property>
</Properties>
</file>

<file path=docProps/thumbnail.jpeg>
</file>